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2.svg" ContentType="image/svg+xml"/>
  <Override PartName="/ppt/media/image14.svg" ContentType="image/svg+xml"/>
  <Override PartName="/ppt/media/image37.svg" ContentType="image/svg+xml"/>
  <Override PartName="/ppt/media/image39.svg" ContentType="image/svg+xml"/>
  <Override PartName="/ppt/media/image40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handoutMasterIdLst>
    <p:handoutMasterId r:id="rId22"/>
  </p:handoutMasterIdLst>
  <p:sldIdLst>
    <p:sldId id="284" r:id="rId3"/>
    <p:sldId id="404" r:id="rId4"/>
    <p:sldId id="393" r:id="rId6"/>
    <p:sldId id="394" r:id="rId7"/>
    <p:sldId id="363" r:id="rId8"/>
    <p:sldId id="377" r:id="rId9"/>
    <p:sldId id="408" r:id="rId10"/>
    <p:sldId id="413" r:id="rId11"/>
    <p:sldId id="383" r:id="rId12"/>
    <p:sldId id="414" r:id="rId13"/>
    <p:sldId id="409" r:id="rId14"/>
    <p:sldId id="410" r:id="rId15"/>
    <p:sldId id="415" r:id="rId16"/>
    <p:sldId id="411" r:id="rId17"/>
    <p:sldId id="402" r:id="rId18"/>
    <p:sldId id="417" r:id="rId19"/>
    <p:sldId id="397" r:id="rId20"/>
    <p:sldId id="285" r:id="rId21"/>
  </p:sldIdLst>
  <p:sldSz cx="12192000" cy="6858000"/>
  <p:notesSz cx="6858000" cy="9144000"/>
  <p:embeddedFontLst>
    <p:embeddedFont>
      <p:font typeface="Calibri" panose="020F0502020204030204"/>
      <p:regular r:id="rId26"/>
      <p:bold r:id="rId27"/>
      <p:italic r:id="rId28"/>
      <p:boldItalic r:id="rId29"/>
    </p:embeddedFont>
    <p:embeddedFont>
      <p:font typeface="华文中宋" panose="02010600040101010101" pitchFamily="2" charset="-122"/>
      <p:regular r:id="rId30"/>
    </p:embeddedFont>
    <p:embeddedFont>
      <p:font typeface="方正仿宋_GB2312" panose="02000000000000000000" charset="-122"/>
      <p:regular r:id="rId31"/>
    </p:embeddedFont>
    <p:embeddedFont>
      <p:font typeface="华文行楷" panose="02010800040101010101" pitchFamily="2" charset="-122"/>
      <p:regular r:id="rId32"/>
    </p:embeddedFont>
    <p:embeddedFont>
      <p:font typeface="隶书" panose="02010509060101010101" pitchFamily="49" charset="-122"/>
      <p:regular r:id="rId33"/>
    </p:embeddedFont>
    <p:embeddedFont>
      <p:font typeface="等线" panose="02010600030101010101" charset="-122"/>
      <p:regular r:id="rId34"/>
    </p:embeddedFont>
    <p:embeddedFont>
      <p:font typeface="黑体" panose="02010609060101010101" charset="-122"/>
      <p:regular r:id="rId35"/>
    </p:embeddedFont>
    <p:embeddedFont>
      <p:font typeface="方正楷体简体" panose="02000000000000000000" charset="-122"/>
      <p:regular r:id="rId36"/>
    </p:embeddedFont>
    <p:embeddedFont>
      <p:font typeface="方正仿宋简体" panose="02000000000000000000" charset="-122"/>
      <p:regular r:id="rId37"/>
    </p:embeddedFont>
    <p:embeddedFont>
      <p:font typeface="楷体" panose="02010609060101010101" charset="-122"/>
      <p:regular r:id="rId38"/>
    </p:embeddedFont>
    <p:embeddedFont>
      <p:font typeface="字由点字小隶书" panose="00020600040101010101" charset="-122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DTK8RhM/BLZcUBdXfACceA==" hashData="t8tUVgPpHXv87pSTX5BMciyfNS4="/>
  <p:extLst>
    <p:ext uri="{EFAFB233-063F-42B5-8137-9DF3F51BA10A}">
      <p15:sldGuideLst xmlns:p15="http://schemas.microsoft.com/office/powerpoint/2012/main">
        <p15:guide id="1" orient="horz" pos="2106" userDrawn="1">
          <p15:clr>
            <a:srgbClr val="A4A3A4"/>
          </p15:clr>
        </p15:guide>
        <p15:guide id="2" pos="38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00CC00"/>
    <a:srgbClr val="009999"/>
    <a:srgbClr val="00FF00"/>
    <a:srgbClr val="3366FF"/>
    <a:srgbClr val="333399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99" autoAdjust="0"/>
  </p:normalViewPr>
  <p:slideViewPr>
    <p:cSldViewPr showGuides="1">
      <p:cViewPr varScale="1">
        <p:scale>
          <a:sx n="148" d="100"/>
          <a:sy n="148" d="100"/>
        </p:scale>
        <p:origin x="480" y="132"/>
      </p:cViewPr>
      <p:guideLst>
        <p:guide orient="horz" pos="2106"/>
        <p:guide pos="3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96"/>
    </p:cViewPr>
  </p:sorterViewPr>
  <p:notesViewPr>
    <p:cSldViewPr>
      <p:cViewPr varScale="1">
        <p:scale>
          <a:sx n="37" d="100"/>
          <a:sy n="37" d="100"/>
        </p:scale>
        <p:origin x="-1090" y="-58"/>
      </p:cViewPr>
      <p:guideLst>
        <p:guide orient="horz" pos="280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font" Target="fonts/font14.fntdata"/><Relationship Id="rId38" Type="http://schemas.openxmlformats.org/officeDocument/2006/relationships/font" Target="fonts/font13.fntdata"/><Relationship Id="rId37" Type="http://schemas.openxmlformats.org/officeDocument/2006/relationships/font" Target="fonts/font12.fntdata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fld id="{3C7DA992-454D-4B2E-95EE-76CEC0070B0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1" sz="1200">
                <a:latin typeface="Times New Roman" panose="02020603050405020304" pitchFamily="18" charset="0"/>
              </a:defRPr>
            </a:lvl1pPr>
          </a:lstStyle>
          <a:p>
            <a:fld id="{706AB086-FE13-4BC2-8805-4002E0E98A9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报道来源：</a:t>
            </a:r>
            <a:r>
              <a:rPr lang="en-US" altLang="zh-CN"/>
              <a:t>https://www.cac.gov.cn/2023-07/11/c_1690724445124616.htm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邓佳平</a:t>
            </a:r>
            <a:r>
              <a:rPr lang="en-US" altLang="zh-CN"/>
              <a:t>.</a:t>
            </a:r>
            <a:r>
              <a:rPr lang="zh-CN" altLang="en-US"/>
              <a:t>曾侯乙编钟铭文书法艺术</a:t>
            </a:r>
            <a:r>
              <a:rPr lang="en-US" altLang="zh-CN"/>
              <a:t>[J].</a:t>
            </a:r>
            <a:r>
              <a:rPr lang="zh-CN" altLang="en-US"/>
              <a:t>中国书法</a:t>
            </a:r>
            <a:r>
              <a:rPr lang="en-US" altLang="zh-CN"/>
              <a:t>,2001,(12):56-59.</a:t>
            </a:r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新华网</a:t>
            </a:r>
            <a:r>
              <a:rPr lang="en-US" altLang="zh-CN" dirty="0"/>
              <a:t> http://www.news.cn/2023-02/22/c_1129388365.htm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AB086-FE13-4BC2-8805-4002E0E98A9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新华网</a:t>
            </a:r>
            <a:r>
              <a:rPr lang="en-US" altLang="zh-CN"/>
              <a:t>  </a:t>
            </a:r>
            <a:r>
              <a:rPr lang="zh-CN" altLang="en-US"/>
              <a:t>何炼</a:t>
            </a:r>
            <a:r>
              <a:rPr lang="en-US" altLang="zh-CN"/>
              <a:t> </a:t>
            </a:r>
            <a:r>
              <a:rPr lang="zh-CN" altLang="en-US"/>
              <a:t>摄</a:t>
            </a:r>
            <a:r>
              <a:rPr lang="en-US" altLang="zh-CN"/>
              <a:t>  http://hb.news.cn/20231218/98274f1dc57c4bd0947eda9d2b18051e/c.html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黄河：</a:t>
            </a:r>
            <a:r>
              <a:rPr lang="en-US" altLang="zh-CN" dirty="0">
                <a:sym typeface="+mn-ea"/>
              </a:rPr>
              <a:t>http://www.xinhuanet.com/politics/2021-04/21/c_1127357879.htm</a:t>
            </a:r>
            <a:endParaRPr lang="en-US" altLang="zh-CN" dirty="0"/>
          </a:p>
          <a:p>
            <a:r>
              <a:rPr lang="zh-CN" altLang="en-US" dirty="0">
                <a:sym typeface="+mn-ea"/>
              </a:rPr>
              <a:t>长江：</a:t>
            </a:r>
            <a:r>
              <a:rPr lang="en-US" altLang="zh-CN" dirty="0">
                <a:sym typeface="+mn-ea"/>
              </a:rPr>
              <a:t>http://www.news.cn/photo/2022-08/15/c_1128917442_3.htm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AB086-FE13-4BC2-8805-4002E0E98A9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左：</a:t>
            </a:r>
            <a:r>
              <a:rPr lang="en-US" altLang="zh-CN" dirty="0">
                <a:sym typeface="+mn-ea"/>
              </a:rPr>
              <a:t>http://www.news.cn/20241026/2c142b7de6d54d52bd593a0c51c4c76e/c.html</a:t>
            </a:r>
            <a:endParaRPr lang="en-US" altLang="zh-CN" dirty="0"/>
          </a:p>
          <a:p>
            <a:r>
              <a:rPr lang="zh-CN" altLang="en-US" dirty="0">
                <a:sym typeface="+mn-ea"/>
              </a:rPr>
              <a:t>中：</a:t>
            </a:r>
            <a:r>
              <a:rPr lang="en-US" altLang="zh-CN" dirty="0">
                <a:sym typeface="+mn-ea"/>
              </a:rPr>
              <a:t>http://www.news.cn/photo/20250609/cd3a53f671f54facb4c0a6c12b88c160/c.html</a:t>
            </a:r>
            <a:endParaRPr lang="en-US" altLang="zh-CN" dirty="0"/>
          </a:p>
          <a:p>
            <a:r>
              <a:rPr lang="zh-CN" altLang="en-US" dirty="0">
                <a:sym typeface="+mn-ea"/>
              </a:rPr>
              <a:t>右：</a:t>
            </a:r>
            <a:r>
              <a:rPr lang="en-US" altLang="zh-CN" dirty="0">
                <a:sym typeface="+mn-ea"/>
              </a:rPr>
              <a:t>https://www.stdaily.com/web/gdxw/2024-12/26/content_279192.html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6AB086-FE13-4BC2-8805-4002E0E98A91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新华社记者</a:t>
            </a:r>
            <a:r>
              <a:rPr lang="en-US" altLang="zh-CN"/>
              <a:t> </a:t>
            </a:r>
            <a:r>
              <a:rPr lang="zh-CN" altLang="en-US"/>
              <a:t>肖艺九</a:t>
            </a:r>
            <a:r>
              <a:rPr lang="en-US" altLang="zh-CN"/>
              <a:t> </a:t>
            </a:r>
            <a:r>
              <a:rPr lang="zh-CN" altLang="en-US"/>
              <a:t>摄</a:t>
            </a:r>
            <a:r>
              <a:rPr lang="en-US" altLang="zh-CN"/>
              <a:t>  </a:t>
            </a:r>
            <a:br>
              <a:rPr lang="en-US" altLang="zh-CN"/>
            </a:br>
            <a:r>
              <a:rPr lang="en-US" altLang="zh-CN"/>
              <a:t>https://www.news.cn/politics/20250418/82ffeb186ca045deb28228c8366c5820/c.html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湖北省文物考古研究所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石家河遗址</a:t>
            </a:r>
            <a:r>
              <a:rPr lang="en-US" altLang="zh-CN">
                <a:sym typeface="+mn-ea"/>
              </a:rPr>
              <a:t>2015</a:t>
            </a:r>
            <a:r>
              <a:rPr lang="zh-CN" altLang="en-US">
                <a:sym typeface="+mn-ea"/>
              </a:rPr>
              <a:t>年发掘的主要收获［</a:t>
            </a:r>
            <a:r>
              <a:rPr lang="en-US" altLang="zh-CN">
                <a:sym typeface="+mn-ea"/>
              </a:rPr>
              <a:t>J</a:t>
            </a:r>
            <a:r>
              <a:rPr lang="zh-CN" altLang="en-US">
                <a:sym typeface="+mn-ea"/>
              </a:rPr>
              <a:t>］</a:t>
            </a:r>
            <a:r>
              <a:rPr lang="en-US" altLang="zh-CN">
                <a:sym typeface="+mn-ea"/>
              </a:rPr>
              <a:t>. </a:t>
            </a:r>
            <a:r>
              <a:rPr lang="zh-CN" altLang="en-US">
                <a:sym typeface="+mn-ea"/>
              </a:rPr>
              <a:t>江汉考古，</a:t>
            </a:r>
            <a:r>
              <a:rPr lang="en-US" altLang="zh-CN">
                <a:sym typeface="+mn-ea"/>
              </a:rPr>
              <a:t>2016</a:t>
            </a: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）</a:t>
            </a:r>
            <a:r>
              <a:rPr lang="en-US" altLang="zh-CN">
                <a:sym typeface="+mn-ea"/>
              </a:rPr>
              <a:t>.</a:t>
            </a:r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15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6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17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7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9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7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9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5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1pPr>
            <a:lvl2pPr marL="304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00" indent="0">
              <a:buNone/>
              <a:defRPr sz="1065">
                <a:solidFill>
                  <a:schemeClr val="tx1">
                    <a:tint val="75000"/>
                  </a:schemeClr>
                </a:solidFill>
              </a:defRPr>
            </a:lvl3pPr>
            <a:lvl4pPr marL="9144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4pPr>
            <a:lvl5pPr marL="12192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5pPr>
            <a:lvl6pPr marL="15240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6pPr>
            <a:lvl7pPr marL="18288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7pPr>
            <a:lvl8pPr marL="21336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8pPr>
            <a:lvl9pPr marL="2438400" indent="0">
              <a:buNone/>
              <a:defRPr sz="9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7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9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5"/>
            </a:lvl1pPr>
            <a:lvl2pPr>
              <a:defRPr sz="1600"/>
            </a:lvl2pPr>
            <a:lvl3pPr>
              <a:defRPr sz="1335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5"/>
            </a:lvl1pPr>
            <a:lvl2pPr>
              <a:defRPr sz="1600"/>
            </a:lvl2pPr>
            <a:lvl3pPr>
              <a:defRPr sz="1335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8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10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00" indent="0">
              <a:buNone/>
              <a:defRPr sz="1335" b="1"/>
            </a:lvl2pPr>
            <a:lvl3pPr marL="609600" indent="0">
              <a:buNone/>
              <a:defRPr sz="1200" b="1"/>
            </a:lvl3pPr>
            <a:lvl4pPr marL="914400" indent="0">
              <a:buNone/>
              <a:defRPr sz="1065" b="1"/>
            </a:lvl4pPr>
            <a:lvl5pPr marL="1219200" indent="0">
              <a:buNone/>
              <a:defRPr sz="1065" b="1"/>
            </a:lvl5pPr>
            <a:lvl6pPr marL="1524000" indent="0">
              <a:buNone/>
              <a:defRPr sz="1065" b="1"/>
            </a:lvl6pPr>
            <a:lvl7pPr marL="1828800" indent="0">
              <a:buNone/>
              <a:defRPr sz="1065" b="1"/>
            </a:lvl7pPr>
            <a:lvl8pPr marL="2133600" indent="0">
              <a:buNone/>
              <a:defRPr sz="1065" b="1"/>
            </a:lvl8pPr>
            <a:lvl9pPr marL="2438400" indent="0">
              <a:buNone/>
              <a:defRPr sz="106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5"/>
            </a:lvl2pPr>
            <a:lvl3pPr>
              <a:defRPr sz="1200"/>
            </a:lvl3pPr>
            <a:lvl4pPr>
              <a:defRPr sz="1065"/>
            </a:lvl4pPr>
            <a:lvl5pPr>
              <a:defRPr sz="1065"/>
            </a:lvl5pPr>
            <a:lvl6pPr>
              <a:defRPr sz="1065"/>
            </a:lvl6pPr>
            <a:lvl7pPr>
              <a:defRPr sz="1065"/>
            </a:lvl7pPr>
            <a:lvl8pPr>
              <a:defRPr sz="1065"/>
            </a:lvl8pPr>
            <a:lvl9pPr>
              <a:defRPr sz="10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00" indent="0">
              <a:buNone/>
              <a:defRPr sz="1335" b="1"/>
            </a:lvl2pPr>
            <a:lvl3pPr marL="609600" indent="0">
              <a:buNone/>
              <a:defRPr sz="1200" b="1"/>
            </a:lvl3pPr>
            <a:lvl4pPr marL="914400" indent="0">
              <a:buNone/>
              <a:defRPr sz="1065" b="1"/>
            </a:lvl4pPr>
            <a:lvl5pPr marL="1219200" indent="0">
              <a:buNone/>
              <a:defRPr sz="1065" b="1"/>
            </a:lvl5pPr>
            <a:lvl6pPr marL="1524000" indent="0">
              <a:buNone/>
              <a:defRPr sz="1065" b="1"/>
            </a:lvl6pPr>
            <a:lvl7pPr marL="1828800" indent="0">
              <a:buNone/>
              <a:defRPr sz="1065" b="1"/>
            </a:lvl7pPr>
            <a:lvl8pPr marL="2133600" indent="0">
              <a:buNone/>
              <a:defRPr sz="1065" b="1"/>
            </a:lvl8pPr>
            <a:lvl9pPr marL="2438400" indent="0">
              <a:buNone/>
              <a:defRPr sz="106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5"/>
            </a:lvl2pPr>
            <a:lvl3pPr>
              <a:defRPr sz="1200"/>
            </a:lvl3pPr>
            <a:lvl4pPr>
              <a:defRPr sz="1065"/>
            </a:lvl4pPr>
            <a:lvl5pPr>
              <a:defRPr sz="1065"/>
            </a:lvl5pPr>
            <a:lvl6pPr>
              <a:defRPr sz="1065"/>
            </a:lvl6pPr>
            <a:lvl7pPr>
              <a:defRPr sz="1065"/>
            </a:lvl7pPr>
            <a:lvl8pPr>
              <a:defRPr sz="1065"/>
            </a:lvl8pPr>
            <a:lvl9pPr>
              <a:defRPr sz="10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10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12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6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8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5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7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5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5"/>
            </a:lvl1pPr>
            <a:lvl2pPr>
              <a:defRPr sz="1865"/>
            </a:lvl2pPr>
            <a:lvl3pPr>
              <a:defRPr sz="16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5"/>
            </a:lvl1pPr>
            <a:lvl2pPr marL="304800" indent="0">
              <a:buNone/>
              <a:defRPr sz="800"/>
            </a:lvl2pPr>
            <a:lvl3pPr marL="609600" indent="0">
              <a:buNone/>
              <a:defRPr sz="665"/>
            </a:lvl3pPr>
            <a:lvl4pPr marL="914400" indent="0">
              <a:buNone/>
              <a:defRPr sz="600"/>
            </a:lvl4pPr>
            <a:lvl5pPr marL="1219200" indent="0">
              <a:buNone/>
              <a:defRPr sz="600"/>
            </a:lvl5pPr>
            <a:lvl6pPr marL="1524000" indent="0">
              <a:buNone/>
              <a:defRPr sz="600"/>
            </a:lvl6pPr>
            <a:lvl7pPr marL="1828800" indent="0">
              <a:buNone/>
              <a:defRPr sz="600"/>
            </a:lvl7pPr>
            <a:lvl8pPr marL="2133600" indent="0">
              <a:buNone/>
              <a:defRPr sz="600"/>
            </a:lvl8pPr>
            <a:lvl9pPr marL="2438400" indent="0">
              <a:buNone/>
              <a:defRPr sz="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8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10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5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5"/>
            </a:lvl1pPr>
            <a:lvl2pPr marL="304800" indent="0">
              <a:buNone/>
              <a:defRPr sz="1865"/>
            </a:lvl2pPr>
            <a:lvl3pPr marL="609600" indent="0">
              <a:buNone/>
              <a:defRPr sz="1600"/>
            </a:lvl3pPr>
            <a:lvl4pPr marL="914400" indent="0">
              <a:buNone/>
              <a:defRPr sz="1335"/>
            </a:lvl4pPr>
            <a:lvl5pPr marL="1219200" indent="0">
              <a:buNone/>
              <a:defRPr sz="1335"/>
            </a:lvl5pPr>
            <a:lvl6pPr marL="1524000" indent="0">
              <a:buNone/>
              <a:defRPr sz="1335"/>
            </a:lvl6pPr>
            <a:lvl7pPr marL="1828800" indent="0">
              <a:buNone/>
              <a:defRPr sz="1335"/>
            </a:lvl7pPr>
            <a:lvl8pPr marL="2133600" indent="0">
              <a:buNone/>
              <a:defRPr sz="1335"/>
            </a:lvl8pPr>
            <a:lvl9pPr marL="2438400" indent="0">
              <a:buNone/>
              <a:defRPr sz="1335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5"/>
            </a:lvl1pPr>
            <a:lvl2pPr marL="304800" indent="0">
              <a:buNone/>
              <a:defRPr sz="800"/>
            </a:lvl2pPr>
            <a:lvl3pPr marL="609600" indent="0">
              <a:buNone/>
              <a:defRPr sz="665"/>
            </a:lvl3pPr>
            <a:lvl4pPr marL="914400" indent="0">
              <a:buNone/>
              <a:defRPr sz="600"/>
            </a:lvl4pPr>
            <a:lvl5pPr marL="1219200" indent="0">
              <a:buNone/>
              <a:defRPr sz="600"/>
            </a:lvl5pPr>
            <a:lvl6pPr marL="1524000" indent="0">
              <a:buNone/>
              <a:defRPr sz="600"/>
            </a:lvl6pPr>
            <a:lvl7pPr marL="1828800" indent="0">
              <a:buNone/>
              <a:defRPr sz="600"/>
            </a:lvl7pPr>
            <a:lvl8pPr marL="2133600" indent="0">
              <a:buNone/>
              <a:defRPr sz="600"/>
            </a:lvl8pPr>
            <a:lvl9pPr marL="2438400" indent="0">
              <a:buNone/>
              <a:defRPr sz="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  <p:sp>
        <p:nvSpPr>
          <p:cNvPr id="8" name="Freeform 3"/>
          <p:cNvSpPr/>
          <p:nvPr userDrawn="1"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" name="Group 4"/>
          <p:cNvGrpSpPr/>
          <p:nvPr userDrawn="1"/>
        </p:nvGrpSpPr>
        <p:grpSpPr>
          <a:xfrm>
            <a:off x="-2040904" y="6551362"/>
            <a:ext cx="18288000" cy="306638"/>
            <a:chOff x="0" y="0"/>
            <a:chExt cx="6512788" cy="109201"/>
          </a:xfrm>
        </p:grpSpPr>
        <p:sp>
          <p:nvSpPr>
            <p:cNvPr id="10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52E29-9312-4179-95A1-522CDF449616}" type="slidenum">
              <a:rPr lang="zh-CN" altLang="en-US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9600" rtl="0" eaLnBrk="1" latinLnBrk="0" hangingPunct="1">
        <a:spcBef>
          <a:spcPct val="0"/>
        </a:spcBef>
        <a:buNone/>
        <a:defRPr sz="29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35" kern="1200">
          <a:solidFill>
            <a:schemeClr val="tx1"/>
          </a:solidFill>
          <a:latin typeface="+mn-lt"/>
          <a:ea typeface="+mn-ea"/>
          <a:cs typeface="+mn-cs"/>
        </a:defRPr>
      </a:lvl1pPr>
      <a:lvl2pPr marL="495300" indent="-190500" algn="l" defTabSz="609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7620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33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»"/>
        <a:defRPr sz="1335" kern="1200">
          <a:solidFill>
            <a:schemeClr val="tx1"/>
          </a:solidFill>
          <a:latin typeface="+mn-lt"/>
          <a:ea typeface="+mn-ea"/>
          <a:cs typeface="+mn-cs"/>
        </a:defRPr>
      </a:lvl5pPr>
      <a:lvl6pPr marL="16764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6pPr>
      <a:lvl7pPr marL="19812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8pPr>
      <a:lvl9pPr marL="2590800" indent="-152400" algn="l" defTabSz="6096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6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400" algn="l" defTabSz="6096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svg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7.xml"/><Relationship Id="rId14" Type="http://schemas.microsoft.com/office/2007/relationships/hdphoto" Target="../media/image16.wdp"/><Relationship Id="rId13" Type="http://schemas.openxmlformats.org/officeDocument/2006/relationships/image" Target="../media/image15.png"/><Relationship Id="rId12" Type="http://schemas.openxmlformats.org/officeDocument/2006/relationships/image" Target="../media/image14.svg"/><Relationship Id="rId11" Type="http://schemas.openxmlformats.org/officeDocument/2006/relationships/image" Target="../media/image13.png"/><Relationship Id="rId10" Type="http://schemas.openxmlformats.org/officeDocument/2006/relationships/image" Target="../media/image12.sv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40.svg"/><Relationship Id="rId7" Type="http://schemas.openxmlformats.org/officeDocument/2006/relationships/image" Target="../media/image8.png"/><Relationship Id="rId6" Type="http://schemas.openxmlformats.org/officeDocument/2006/relationships/image" Target="../media/image39.svg"/><Relationship Id="rId5" Type="http://schemas.openxmlformats.org/officeDocument/2006/relationships/image" Target="../media/image6.png"/><Relationship Id="rId4" Type="http://schemas.openxmlformats.org/officeDocument/2006/relationships/image" Target="../media/image38.png"/><Relationship Id="rId3" Type="http://schemas.openxmlformats.org/officeDocument/2006/relationships/image" Target="../media/image37.sv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tags" Target="../tags/tag2.xml"/><Relationship Id="rId2" Type="http://schemas.openxmlformats.org/officeDocument/2006/relationships/image" Target="../media/image17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667000" y="-2667000"/>
            <a:ext cx="6858000" cy="12192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2192000" cy="6858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4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4000" y="597081"/>
            <a:ext cx="11684000" cy="566383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sp>
        <p:nvSpPr>
          <p:cNvPr id="9" name="Freeform 9"/>
          <p:cNvSpPr/>
          <p:nvPr/>
        </p:nvSpPr>
        <p:spPr>
          <a:xfrm>
            <a:off x="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0" name="Freeform 10"/>
          <p:cNvSpPr/>
          <p:nvPr/>
        </p:nvSpPr>
        <p:spPr>
          <a:xfrm>
            <a:off x="172220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1" name="Freeform 11"/>
          <p:cNvSpPr/>
          <p:nvPr/>
        </p:nvSpPr>
        <p:spPr>
          <a:xfrm>
            <a:off x="344440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2" name="Freeform 12"/>
          <p:cNvSpPr/>
          <p:nvPr/>
        </p:nvSpPr>
        <p:spPr>
          <a:xfrm>
            <a:off x="516661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3" name="Freeform 13"/>
          <p:cNvSpPr/>
          <p:nvPr/>
        </p:nvSpPr>
        <p:spPr>
          <a:xfrm>
            <a:off x="688881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4" name="Freeform 14"/>
          <p:cNvSpPr/>
          <p:nvPr/>
        </p:nvSpPr>
        <p:spPr>
          <a:xfrm>
            <a:off x="0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5" name="Freeform 15"/>
          <p:cNvSpPr/>
          <p:nvPr/>
        </p:nvSpPr>
        <p:spPr>
          <a:xfrm>
            <a:off x="2871281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6" name="Freeform 16"/>
          <p:cNvSpPr/>
          <p:nvPr/>
        </p:nvSpPr>
        <p:spPr>
          <a:xfrm>
            <a:off x="5742561" y="2500"/>
            <a:ext cx="3224599" cy="252105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7" name="Freeform 17"/>
          <p:cNvSpPr/>
          <p:nvPr/>
        </p:nvSpPr>
        <p:spPr>
          <a:xfrm>
            <a:off x="8967161" y="10867"/>
            <a:ext cx="3224839" cy="252124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3" name="Freeform 23"/>
          <p:cNvSpPr/>
          <p:nvPr/>
        </p:nvSpPr>
        <p:spPr>
          <a:xfrm>
            <a:off x="9472118" y="4095137"/>
            <a:ext cx="2719882" cy="2990919"/>
          </a:xfrm>
          <a:custGeom>
            <a:avLst/>
            <a:gdLst/>
            <a:ahLst/>
            <a:cxnLst/>
            <a:rect l="l" t="t" r="r" b="b"/>
            <a:pathLst>
              <a:path w="4079823" h="4486379">
                <a:moveTo>
                  <a:pt x="0" y="0"/>
                </a:moveTo>
                <a:lnTo>
                  <a:pt x="4079823" y="0"/>
                </a:lnTo>
                <a:lnTo>
                  <a:pt x="4079823" y="4486379"/>
                </a:lnTo>
                <a:lnTo>
                  <a:pt x="0" y="44863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4" name="Freeform 24"/>
          <p:cNvSpPr/>
          <p:nvPr/>
        </p:nvSpPr>
        <p:spPr>
          <a:xfrm>
            <a:off x="861101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5" name="Freeform 25"/>
          <p:cNvSpPr/>
          <p:nvPr/>
        </p:nvSpPr>
        <p:spPr>
          <a:xfrm>
            <a:off x="10333220" y="6496337"/>
            <a:ext cx="1858781" cy="361663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37" name="Freeform 8"/>
          <p:cNvSpPr/>
          <p:nvPr/>
        </p:nvSpPr>
        <p:spPr>
          <a:xfrm>
            <a:off x="8289707" y="5049400"/>
            <a:ext cx="1311493" cy="868800"/>
          </a:xfrm>
          <a:custGeom>
            <a:avLst/>
            <a:gdLst/>
            <a:ahLst/>
            <a:cxnLst/>
            <a:rect l="l" t="t" r="r" b="b"/>
            <a:pathLst>
              <a:path w="1967240" h="1303200">
                <a:moveTo>
                  <a:pt x="0" y="0"/>
                </a:moveTo>
                <a:lnTo>
                  <a:pt x="1967240" y="0"/>
                </a:lnTo>
                <a:lnTo>
                  <a:pt x="196724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4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38" name="Freeform 27"/>
          <p:cNvSpPr/>
          <p:nvPr/>
        </p:nvSpPr>
        <p:spPr>
          <a:xfrm>
            <a:off x="1778000" y="3468072"/>
            <a:ext cx="1055329" cy="427888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1"/>
                </a:lnTo>
                <a:lnTo>
                  <a:pt x="0" y="6418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sp>
        <p:nvSpPr>
          <p:cNvPr id="39" name="Freeform 26"/>
          <p:cNvSpPr/>
          <p:nvPr/>
        </p:nvSpPr>
        <p:spPr>
          <a:xfrm>
            <a:off x="9294964" y="2462785"/>
            <a:ext cx="1055329" cy="427888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40" name="Freeform 28"/>
          <p:cNvSpPr/>
          <p:nvPr/>
        </p:nvSpPr>
        <p:spPr>
          <a:xfrm>
            <a:off x="2449872" y="5156200"/>
            <a:ext cx="1055329" cy="427888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4" y="0"/>
                </a:lnTo>
                <a:lnTo>
                  <a:pt x="1582994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41" name="Freeform 18"/>
          <p:cNvSpPr/>
          <p:nvPr/>
        </p:nvSpPr>
        <p:spPr>
          <a:xfrm>
            <a:off x="1625600" y="728189"/>
            <a:ext cx="8908177" cy="1227611"/>
          </a:xfrm>
          <a:custGeom>
            <a:avLst/>
            <a:gdLst/>
            <a:ahLst/>
            <a:cxnLst/>
            <a:rect l="l" t="t" r="r" b="b"/>
            <a:pathLst>
              <a:path w="13286066" h="1288615">
                <a:moveTo>
                  <a:pt x="0" y="0"/>
                </a:moveTo>
                <a:lnTo>
                  <a:pt x="13286065" y="0"/>
                </a:lnTo>
                <a:lnTo>
                  <a:pt x="13286065" y="1288615"/>
                </a:lnTo>
                <a:lnTo>
                  <a:pt x="0" y="1288615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4988000" y="1134589"/>
            <a:ext cx="60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0"/>
          <p:cNvSpPr txBox="1"/>
          <p:nvPr/>
        </p:nvSpPr>
        <p:spPr>
          <a:xfrm>
            <a:off x="1879601" y="914268"/>
            <a:ext cx="8453619" cy="889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65"/>
              </a:lnSpc>
            </a:pPr>
            <a:r>
              <a:rPr lang="zh-CN" altLang="en-US" sz="2665" spc="51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仿宋_GB2312" panose="02000000000000000000" charset="-122"/>
                <a:sym typeface="方正仿宋_GB2312" panose="02000000000000000000" charset="-122"/>
              </a:rPr>
              <a:t>“红领巾传文脉  </a:t>
            </a:r>
            <a:r>
              <a:rPr lang="en-US" altLang="zh-CN" sz="2665" spc="51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仿宋_GB2312" panose="02000000000000000000" charset="-122"/>
                <a:sym typeface="方正仿宋_GB2312" panose="02000000000000000000" charset="-122"/>
              </a:rPr>
              <a:t>  </a:t>
            </a:r>
            <a:r>
              <a:rPr lang="zh-CN" altLang="en-US" sz="2665" spc="51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方正仿宋_GB2312" panose="02000000000000000000" charset="-122"/>
                <a:sym typeface="方正仿宋_GB2312" panose="02000000000000000000" charset="-122"/>
              </a:rPr>
              <a:t>跟着习爷爷学在博物馆” 主题系列队课</a:t>
            </a:r>
            <a:endParaRPr lang="en-US" sz="2665" spc="519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方正仿宋_GB2312" panose="02000000000000000000" charset="-122"/>
              <a:sym typeface="方正仿宋_GB2312" panose="02000000000000000000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15214" y="2260600"/>
            <a:ext cx="6429904" cy="24123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spc="168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方正仿宋_GB2312" panose="02000000000000000000" charset="-122"/>
                <a:sym typeface="方正仿宋_GB2312" panose="02000000000000000000" charset="-122"/>
              </a:rPr>
              <a:t>第四课</a:t>
            </a:r>
            <a:endParaRPr lang="en-US" sz="3200" spc="168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方正仿宋_GB2312" panose="02000000000000000000" charset="-122"/>
              <a:sym typeface="方正仿宋_GB2312" panose="02000000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5865" spc="168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方正仿宋_GB2312" panose="02000000000000000000" charset="-122"/>
                <a:sym typeface="方正仿宋_GB2312" panose="02000000000000000000" charset="-122"/>
              </a:rPr>
              <a:t>礼乐绵延</a:t>
            </a:r>
            <a:endParaRPr lang="en-US" sz="5865" spc="168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方正仿宋_GB2312" panose="02000000000000000000" charset="-122"/>
              <a:sym typeface="方正仿宋_GB2312" panose="02000000000000000000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000" spc="168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方正仿宋_GB2312" panose="02000000000000000000" charset="-122"/>
                <a:sym typeface="方正仿宋_GB2312" panose="02000000000000000000" charset="-122"/>
              </a:rPr>
              <a:t>编钟里的千古绝响</a:t>
            </a:r>
            <a:endParaRPr lang="zh-CN" altLang="en-US" sz="4000" spc="168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方正仿宋_GB2312" panose="02000000000000000000" charset="-122"/>
              <a:sym typeface="方正仿宋_GB2312" panose="020000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5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TextBox 2"/>
          <p:cNvSpPr txBox="1"/>
          <p:nvPr/>
        </p:nvSpPr>
        <p:spPr>
          <a:xfrm>
            <a:off x="1056005" y="405130"/>
            <a:ext cx="6328410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55"/>
              </a:lnSpc>
              <a:spcBef>
                <a:spcPct val="0"/>
              </a:spcBef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一件编钟，竟然有两种声音？</a:t>
            </a:r>
            <a:endParaRPr lang="zh-CN" altLang="en-US" sz="2665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仿宋_GB2312" panose="02000000000000000000" charset="-122"/>
              <a:sym typeface="方正仿宋_GB2312" panose="020000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1795" y="4077335"/>
            <a:ext cx="1459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方正仿宋简体" panose="02000000000000000000" charset="-122"/>
                <a:ea typeface="方正仿宋简体" panose="02000000000000000000" charset="-122"/>
              </a:rPr>
              <a:t>敲击</a:t>
            </a:r>
            <a:r>
              <a:rPr lang="zh-CN" altLang="en-US" b="1">
                <a:latin typeface="方正仿宋简体" panose="02000000000000000000" charset="-122"/>
                <a:ea typeface="方正仿宋简体" panose="02000000000000000000" charset="-122"/>
                <a:sym typeface="+mn-ea"/>
              </a:rPr>
              <a:t>侧面</a:t>
            </a:r>
            <a:endParaRPr lang="zh-CN" altLang="en-US" b="1">
              <a:latin typeface="方正仿宋简体" panose="02000000000000000000" charset="-122"/>
              <a:ea typeface="方正仿宋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60010" y="3357245"/>
            <a:ext cx="1459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b="1">
                <a:latin typeface="方正仿宋简体" panose="02000000000000000000" charset="-122"/>
                <a:ea typeface="方正仿宋简体" panose="02000000000000000000" charset="-122"/>
              </a:rPr>
              <a:t>敲击</a:t>
            </a:r>
            <a:r>
              <a:rPr lang="zh-CN" altLang="en-US" b="1">
                <a:latin typeface="方正仿宋简体" panose="02000000000000000000" charset="-122"/>
                <a:ea typeface="方正仿宋简体" panose="02000000000000000000" charset="-122"/>
                <a:sym typeface="+mn-ea"/>
              </a:rPr>
              <a:t>正面</a:t>
            </a:r>
            <a:endParaRPr lang="zh-CN" altLang="en-US" b="1">
              <a:latin typeface="方正仿宋简体" panose="02000000000000000000" charset="-122"/>
              <a:ea typeface="方正仿宋简体" panose="020000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12125" y="2335530"/>
            <a:ext cx="2040890" cy="64516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sz="3600">
                <a:latin typeface="隶书" panose="02010509060101010101" pitchFamily="49" charset="-122"/>
                <a:ea typeface="隶书" panose="02010509060101010101" pitchFamily="49" charset="-122"/>
              </a:rPr>
              <a:t>五个八度</a:t>
            </a:r>
            <a:endParaRPr lang="zh-CN" altLang="en-US" sz="3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60235" y="3140710"/>
            <a:ext cx="42951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16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en-US" altLang="zh-CN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什么是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八度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呢？队员们可以做个小实验，轻哼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生日歌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的第一句，再把声音提高一截，唱同一句，你会感觉旋律没变，只是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“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更亮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更高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”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了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——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那就是跨了一个八度。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2277110"/>
            <a:ext cx="2572385" cy="310007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 rot="20400000">
            <a:off x="3463925" y="4263390"/>
            <a:ext cx="2561590" cy="21653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07035" y="4580890"/>
            <a:ext cx="2439670" cy="21653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1055370" y="413062"/>
            <a:ext cx="10502564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曾侯乙墓编磬（qì</a:t>
            </a: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ng）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2" name="图片 1" descr="微信图片_20251031150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844675"/>
            <a:ext cx="6611620" cy="41814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50785" y="2132330"/>
            <a:ext cx="4358640" cy="38322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indent="0" algn="just" fontAlgn="auto">
              <a:lnSpc>
                <a:spcPts val="55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由一组石材（如玉石或石头）制成。多件大小不同的的磬形成一组，敲击可奏乐曲。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  <a:p>
            <a:pPr lvl="0" indent="0" algn="just" fontAlgn="auto">
              <a:lnSpc>
                <a:spcPts val="55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一般与编钟搭配使用。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1343660" y="476885"/>
            <a:ext cx="2280285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礼乐文明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2" name="图片 1" descr="微信图片_20251031150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3745" y="2493010"/>
            <a:ext cx="4521835" cy="286004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407035" y="2493645"/>
            <a:ext cx="5083175" cy="28594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05830" y="2997200"/>
            <a:ext cx="582930" cy="2140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金声玉振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1343660" y="476885"/>
            <a:ext cx="5431155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礼乐文明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11" name="图片 10" descr="微信图片_202510311631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778635"/>
            <a:ext cx="5791835" cy="43008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28210" y="5229225"/>
            <a:ext cx="20110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>
              <a:lnSpc>
                <a:spcPct val="200000"/>
              </a:lnSpc>
              <a:buClrTx/>
              <a:buSzTx/>
              <a:buFontTx/>
            </a:pPr>
            <a:r>
              <a:rPr lang="zh-CN" altLang="en-US" sz="2400" dirty="0">
                <a:solidFill>
                  <a:schemeClr val="bg1"/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曾侯乙墓</a:t>
            </a:r>
            <a:endParaRPr lang="zh-CN" altLang="en-US" sz="2400" dirty="0">
              <a:solidFill>
                <a:schemeClr val="bg1"/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9645" y="2261235"/>
            <a:ext cx="4351655" cy="32042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indent="457200" algn="just" fontAlgn="auto">
              <a:lnSpc>
                <a:spcPts val="5000"/>
              </a:lnSpc>
              <a:buClrTx/>
              <a:buSzTx/>
              <a:buFontTx/>
            </a:pPr>
            <a:r>
              <a:rPr lang="en-US" altLang="zh-CN" sz="2400" dirty="0"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曾侯乙作为诸侯，他的墓中出土了整套编钟、编磬、鼓、琴、瑟、笙、篪（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ch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í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）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、排箫等八类乐器，总计125件。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8"/>
          <p:cNvSpPr/>
          <p:nvPr/>
        </p:nvSpPr>
        <p:spPr>
          <a:xfrm>
            <a:off x="0" y="1380490"/>
            <a:ext cx="12192000" cy="4955540"/>
          </a:xfrm>
          <a:custGeom>
            <a:avLst/>
            <a:gdLst/>
            <a:ahLst/>
            <a:cxnLst/>
            <a:rect l="l" t="t" r="r" b="b"/>
            <a:pathLst>
              <a:path w="4039565" h="747255">
                <a:moveTo>
                  <a:pt x="0" y="0"/>
                </a:moveTo>
                <a:lnTo>
                  <a:pt x="4039565" y="0"/>
                </a:lnTo>
                <a:lnTo>
                  <a:pt x="4039565" y="747255"/>
                </a:lnTo>
                <a:lnTo>
                  <a:pt x="0" y="747255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46990" y="1443355"/>
            <a:ext cx="12192000" cy="4892675"/>
          </a:xfrm>
          <a:prstGeom prst="rect">
            <a:avLst/>
          </a:prstGeom>
        </p:spPr>
        <p:txBody>
          <a:bodyPr lIns="37570" tIns="37570" rIns="37570" bIns="37570" rtlCol="0" anchor="ctr"/>
          <a:lstStyle/>
          <a:p>
            <a:pPr marL="0" marR="0" lvl="0" indent="0" algn="ctr" defTabSz="914400" rtl="0" eaLnBrk="1" fontAlgn="auto" latinLnBrk="0" hangingPunct="1">
              <a:lnSpc>
                <a:spcPts val="21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127125" y="484817"/>
            <a:ext cx="10502564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曾侯乙墓出土的其他乐器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02041" y="3885565"/>
            <a:ext cx="4495165" cy="2183130"/>
            <a:chOff x="1267" y="2792"/>
            <a:chExt cx="5972" cy="3064"/>
          </a:xfrm>
        </p:grpSpPr>
        <p:pic>
          <p:nvPicPr>
            <p:cNvPr id="12" name="图片 11" descr="微信图片_202510311513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" y="2792"/>
              <a:ext cx="5972" cy="306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541" y="5278"/>
              <a:ext cx="680" cy="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瑟</a:t>
              </a:r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9425" y="3884930"/>
            <a:ext cx="5159214" cy="2140585"/>
            <a:chOff x="4950" y="2555"/>
            <a:chExt cx="6643" cy="3072"/>
          </a:xfrm>
        </p:grpSpPr>
        <p:pic>
          <p:nvPicPr>
            <p:cNvPr id="5" name="图片 4" descr="微信图片_202510311513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0" y="2555"/>
              <a:ext cx="5034" cy="3072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9122" y="5097"/>
              <a:ext cx="2471" cy="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琴</a:t>
              </a:r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9425" y="1700530"/>
            <a:ext cx="2515235" cy="2136891"/>
            <a:chOff x="7332" y="3359"/>
            <a:chExt cx="3132" cy="2383"/>
          </a:xfrm>
        </p:grpSpPr>
        <p:pic>
          <p:nvPicPr>
            <p:cNvPr id="8" name="图片 7" descr="微信图片_202510311513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32" y="3359"/>
              <a:ext cx="3132" cy="236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7477" y="5331"/>
              <a:ext cx="2987" cy="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鼓</a:t>
              </a:r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752080" y="3522980"/>
            <a:ext cx="6807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排箫</a:t>
            </a:r>
            <a:endParaRPr lang="zh-CN" altLang="en-US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72130" y="1692910"/>
            <a:ext cx="2884805" cy="2144372"/>
            <a:chOff x="7899" y="6320"/>
            <a:chExt cx="4614" cy="3544"/>
          </a:xfrm>
        </p:grpSpPr>
        <p:pic>
          <p:nvPicPr>
            <p:cNvPr id="11" name="图片 10" descr="微信图片_202510311513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9" y="6320"/>
              <a:ext cx="4614" cy="3522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8126" y="9255"/>
              <a:ext cx="610" cy="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笙</a:t>
              </a:r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56935" y="1692910"/>
            <a:ext cx="3247390" cy="2104550"/>
            <a:chOff x="10167" y="-1631"/>
            <a:chExt cx="6000" cy="35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67" y="-1631"/>
              <a:ext cx="6000" cy="350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0464" y="1312"/>
              <a:ext cx="1072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篪</a:t>
              </a:r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154160" y="1622425"/>
            <a:ext cx="3322596" cy="4427220"/>
            <a:chOff x="3816" y="6506"/>
            <a:chExt cx="2802" cy="3336"/>
          </a:xfrm>
        </p:grpSpPr>
        <p:pic>
          <p:nvPicPr>
            <p:cNvPr id="9" name="图片 8" descr="微信图片_202510311513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16" y="6506"/>
              <a:ext cx="2206" cy="3336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5366" y="9545"/>
              <a:ext cx="1252" cy="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排箫</a:t>
              </a:r>
              <a:endParaRPr lang="zh-CN" altLang="en-US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-24765" y="1380490"/>
            <a:ext cx="12192000" cy="4955540"/>
            <a:chOff x="0" y="0"/>
            <a:chExt cx="4039565" cy="747255"/>
          </a:xfrm>
        </p:grpSpPr>
        <p:sp>
          <p:nvSpPr>
            <p:cNvPr id="6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TextBox 2"/>
          <p:cNvSpPr txBox="1"/>
          <p:nvPr/>
        </p:nvSpPr>
        <p:spPr>
          <a:xfrm>
            <a:off x="1131570" y="484505"/>
            <a:ext cx="10128250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曾侯乙编钟·铭文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2" name="图片 1" descr="微信图片_202510311526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1844675"/>
            <a:ext cx="1987550" cy="40944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77110"/>
            <a:ext cx="2366010" cy="30448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59905" y="2501900"/>
            <a:ext cx="4268470" cy="27914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indent="0" algn="just" fontAlgn="auto">
              <a:lnSpc>
                <a:spcPts val="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accent2">
                    <a:lumMod val="75000"/>
                  </a:schemeClr>
                </a:solidFill>
                <a:effectLst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铭文记载楚惠王在得知曾侯乙去世后，亲自铸钟相赠，以表哀悼与尊崇。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ffectLst/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-24765" y="1384935"/>
            <a:ext cx="12222480" cy="5059045"/>
          </a:xfrm>
          <a:custGeom>
            <a:avLst/>
            <a:gdLst/>
            <a:ahLst/>
            <a:cxnLst/>
            <a:rect l="l" t="t" r="r" b="b"/>
            <a:pathLst>
              <a:path w="4039565" h="747255">
                <a:moveTo>
                  <a:pt x="0" y="0"/>
                </a:moveTo>
                <a:lnTo>
                  <a:pt x="4039565" y="0"/>
                </a:lnTo>
                <a:lnTo>
                  <a:pt x="4039565" y="747255"/>
                </a:lnTo>
                <a:lnTo>
                  <a:pt x="0" y="747255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6270" y="2997200"/>
            <a:ext cx="358584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200000"/>
              </a:lnSpc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乐者，天地之和也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endParaRPr lang="zh-CN" altLang="en-US" sz="2800" b="1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algn="ctr" fontAlgn="auto">
              <a:lnSpc>
                <a:spcPct val="200000"/>
              </a:lnSpc>
            </a:pP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大乐与天地同和</a:t>
            </a:r>
            <a:r>
              <a:rPr lang="en-US" altLang="zh-CN" sz="2800" b="1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endParaRPr lang="en-US" altLang="zh-CN" sz="2800" b="1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07670" y="1899920"/>
            <a:ext cx="7496175" cy="4217035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1128395" y="476250"/>
            <a:ext cx="6471285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音乐是沟通天地的方式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7"/>
          <p:cNvGrpSpPr/>
          <p:nvPr/>
        </p:nvGrpSpPr>
        <p:grpSpPr>
          <a:xfrm rot="0">
            <a:off x="7439025" y="1308100"/>
            <a:ext cx="4541520" cy="4734560"/>
            <a:chOff x="0" y="0"/>
            <a:chExt cx="4816593" cy="2167467"/>
          </a:xfrm>
        </p:grpSpPr>
        <p:sp>
          <p:nvSpPr>
            <p:cNvPr id="9" name="Freeform 18"/>
            <p:cNvSpPr/>
            <p:nvPr/>
          </p:nvSpPr>
          <p:spPr>
            <a:xfrm>
              <a:off x="0" y="0"/>
              <a:ext cx="4816592" cy="2167467"/>
            </a:xfrm>
            <a:prstGeom prst="roundRect">
              <a:avLst/>
            </a:prstGeom>
            <a:solidFill>
              <a:srgbClr val="F7F5EE"/>
            </a:solidFill>
          </p:spPr>
          <p:txBody>
            <a:bodyPr/>
            <a:p>
              <a:endParaRPr lang="zh-CN" altLang="en-US"/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oundRect">
              <a:avLst/>
            </a:prstGeom>
          </p:spPr>
          <p:txBody>
            <a:bodyPr lIns="50800" tIns="50800" rIns="50800" bIns="50800" rtlCol="0" anchor="ctr"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757555" y="556260"/>
            <a:ext cx="3848100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湖北省博物馆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63980"/>
            <a:ext cx="6633845" cy="452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719695" y="1598295"/>
            <a:ext cx="3876675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5200"/>
              </a:lnSpc>
              <a:buClrTx/>
              <a:buSzTx/>
              <a:buFontTx/>
            </a:pPr>
            <a:r>
              <a:rPr lang="en-US" altLang="zh-CN" sz="24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湖北省博物馆基本陈列“极目楚天——湖北历史文化陈列”系统呈现荆楚地区的发展脉络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展示了湖北在中华民族多元一体格局中的地位。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667000" y="-2667000"/>
            <a:ext cx="6858000" cy="12192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2192000" cy="6858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75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4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54000" y="597081"/>
            <a:ext cx="11684000" cy="566383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 dirty="0"/>
          </a:p>
        </p:txBody>
      </p:sp>
      <p:sp>
        <p:nvSpPr>
          <p:cNvPr id="6" name="Freeform 7"/>
          <p:cNvSpPr/>
          <p:nvPr/>
        </p:nvSpPr>
        <p:spPr>
          <a:xfrm>
            <a:off x="820440" y="1627716"/>
            <a:ext cx="9780493" cy="5024728"/>
          </a:xfrm>
          <a:custGeom>
            <a:avLst/>
            <a:gdLst/>
            <a:ahLst/>
            <a:cxnLst/>
            <a:rect l="l" t="t" r="r" b="b"/>
            <a:pathLst>
              <a:path w="15555542" h="7991660">
                <a:moveTo>
                  <a:pt x="0" y="0"/>
                </a:moveTo>
                <a:lnTo>
                  <a:pt x="15555542" y="0"/>
                </a:lnTo>
                <a:lnTo>
                  <a:pt x="15555542" y="7991659"/>
                </a:lnTo>
                <a:lnTo>
                  <a:pt x="0" y="7991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9999"/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9" name="Freeform 9"/>
          <p:cNvSpPr/>
          <p:nvPr/>
        </p:nvSpPr>
        <p:spPr>
          <a:xfrm>
            <a:off x="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0" name="Freeform 10"/>
          <p:cNvSpPr/>
          <p:nvPr/>
        </p:nvSpPr>
        <p:spPr>
          <a:xfrm>
            <a:off x="172220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1" name="Freeform 11"/>
          <p:cNvSpPr/>
          <p:nvPr/>
        </p:nvSpPr>
        <p:spPr>
          <a:xfrm>
            <a:off x="344440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2" name="Freeform 12"/>
          <p:cNvSpPr/>
          <p:nvPr/>
        </p:nvSpPr>
        <p:spPr>
          <a:xfrm>
            <a:off x="5166611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3" name="Freeform 13"/>
          <p:cNvSpPr/>
          <p:nvPr/>
        </p:nvSpPr>
        <p:spPr>
          <a:xfrm>
            <a:off x="6888814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4" name="Freeform 14"/>
          <p:cNvSpPr/>
          <p:nvPr/>
        </p:nvSpPr>
        <p:spPr>
          <a:xfrm>
            <a:off x="0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5" name="Freeform 15"/>
          <p:cNvSpPr/>
          <p:nvPr/>
        </p:nvSpPr>
        <p:spPr>
          <a:xfrm>
            <a:off x="2871281" y="10868"/>
            <a:ext cx="2871281" cy="224482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6" name="Freeform 16"/>
          <p:cNvSpPr/>
          <p:nvPr/>
        </p:nvSpPr>
        <p:spPr>
          <a:xfrm>
            <a:off x="5742561" y="2500"/>
            <a:ext cx="3224599" cy="252105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17" name="Freeform 17"/>
          <p:cNvSpPr/>
          <p:nvPr/>
        </p:nvSpPr>
        <p:spPr>
          <a:xfrm>
            <a:off x="8967161" y="10867"/>
            <a:ext cx="3224839" cy="252124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4" name="Freeform 24"/>
          <p:cNvSpPr/>
          <p:nvPr/>
        </p:nvSpPr>
        <p:spPr>
          <a:xfrm>
            <a:off x="8611017" y="6522911"/>
            <a:ext cx="1722203" cy="335089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5" name="Freeform 25"/>
          <p:cNvSpPr/>
          <p:nvPr/>
        </p:nvSpPr>
        <p:spPr>
          <a:xfrm>
            <a:off x="10333220" y="6496337"/>
            <a:ext cx="1858781" cy="361663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sz="1200"/>
          </a:p>
        </p:txBody>
      </p:sp>
      <p:sp>
        <p:nvSpPr>
          <p:cNvPr id="20" name="TextBox 24"/>
          <p:cNvSpPr txBox="1"/>
          <p:nvPr/>
        </p:nvSpPr>
        <p:spPr>
          <a:xfrm>
            <a:off x="1716518" y="1803401"/>
            <a:ext cx="8799082" cy="35817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    【</a:t>
            </a:r>
            <a:r>
              <a:rPr lang="zh-CN" altLang="en-US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说明</a:t>
            </a:r>
            <a:r>
              <a:rPr lang="en-US" altLang="zh-CN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】</a:t>
            </a:r>
            <a:r>
              <a:rPr lang="zh-CN" altLang="en-US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为了深入贯彻习近平文化思想，贯彻习近平总书记关于少年儿童和少先队工作的重要论述，落实第九次全国少代会工作部署，引导少年儿童传承中华优秀传统文化，全国少工委办公室组织力量制作推出“红领巾传文脉</a:t>
            </a:r>
            <a:r>
              <a:rPr lang="en-US" altLang="zh-CN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——</a:t>
            </a:r>
            <a:r>
              <a:rPr lang="zh-CN" altLang="en-US" sz="2265" b="1" dirty="0">
                <a:solidFill>
                  <a:srgbClr val="4E3926"/>
                </a:solidFill>
                <a:latin typeface="楷体" panose="02010609060101010101" charset="-122"/>
                <a:ea typeface="楷体" panose="02010609060101010101" charset="-122"/>
                <a:cs typeface="字由点字小隶书" panose="00020600040101010101" charset="-122"/>
                <a:sym typeface="字由点字小隶书" panose="00020600040101010101" charset="-122"/>
              </a:rPr>
              <a:t>跟着习爷爷学在博物馆”少先队主题队课资源包（含视频、课件、讲义等），供各级少先队组织、少先队辅导员开展队课、队日、队会等少先队活动参考使用。全国少工委办公室拥有著作权，未经允许不得用于其他用途。</a:t>
            </a:r>
            <a:endParaRPr lang="en-US" sz="2265" b="1" dirty="0">
              <a:solidFill>
                <a:srgbClr val="4E3926"/>
              </a:solidFill>
              <a:latin typeface="楷体" panose="02010609060101010101" charset="-122"/>
              <a:ea typeface="楷体" panose="02010609060101010101" charset="-122"/>
              <a:cs typeface="字由点字小隶书" panose="00020600040101010101" charset="-122"/>
              <a:sym typeface="字由点字小隶书" panose="0002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7"/>
          <p:cNvGrpSpPr/>
          <p:nvPr/>
        </p:nvGrpSpPr>
        <p:grpSpPr>
          <a:xfrm rot="0">
            <a:off x="659765" y="981075"/>
            <a:ext cx="10726420" cy="4681220"/>
            <a:chOff x="0" y="279936"/>
            <a:chExt cx="4816593" cy="2236389"/>
          </a:xfrm>
        </p:grpSpPr>
        <p:sp>
          <p:nvSpPr>
            <p:cNvPr id="9" name="Freeform 18"/>
            <p:cNvSpPr/>
            <p:nvPr/>
          </p:nvSpPr>
          <p:spPr>
            <a:xfrm>
              <a:off x="0" y="348858"/>
              <a:ext cx="4816592" cy="2167467"/>
            </a:xfrm>
            <a:prstGeom prst="roundRect">
              <a:avLst/>
            </a:prstGeom>
            <a:solidFill>
              <a:srgbClr val="F7F5EE"/>
            </a:solidFill>
          </p:spPr>
          <p:txBody>
            <a:bodyPr/>
            <a:p>
              <a:endParaRPr lang="zh-CN" altLang="en-US"/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0" y="279936"/>
              <a:ext cx="4816593" cy="2196042"/>
            </a:xfrm>
            <a:prstGeom prst="roundRect">
              <a:avLst/>
            </a:prstGeom>
          </p:spPr>
          <p:txBody>
            <a:bodyPr lIns="50800" tIns="50800" rIns="50800" bIns="50800" rtlCol="0" anchor="ctr"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55370" y="1341120"/>
            <a:ext cx="9968230" cy="3559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indent="0" algn="just" fontAlgn="auto">
              <a:lnSpc>
                <a:spcPts val="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    2018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年</a:t>
            </a: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4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月</a:t>
            </a: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27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日，在湖北省博物馆，习爷爷与外方领导人共同欣赏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曾侯乙编钟之美。闻名中外的曾侯乙编钟是世界上已发现的最雄伟、最庞大的乐器。</a:t>
            </a:r>
            <a:endParaRPr lang="en-US" altLang="zh-CN" sz="3200" b="1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等线" panose="02010600030101010101" charset="-122"/>
              <a:sym typeface="+mn-ea"/>
            </a:endParaRPr>
          </a:p>
          <a:p>
            <a:pPr lvl="0" indent="0" algn="just" fontAlgn="auto">
              <a:lnSpc>
                <a:spcPts val="5000"/>
              </a:lnSpc>
              <a:buClrTx/>
              <a:buSzTx/>
              <a:buFontTx/>
            </a:pP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  <a:sym typeface="+mn-ea"/>
              </a:rPr>
              <a:t>在参观曾侯乙编钟时，习爷爷特别谈到编钟蕴含的礼乐文化和礼乐制度，有教化民众的作用，简明扼要指出了编钟的深刻内涵。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等线" panose="0201060003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9789" y="5444999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黄</a:t>
            </a: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 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河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56411" y="544534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长</a:t>
            </a:r>
            <a:r>
              <a:rPr lang="en-US" altLang="zh-CN" sz="4000" dirty="0"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 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  <a:cs typeface="黑体" panose="02010609060101010101" charset="-122"/>
              </a:rPr>
              <a:t>江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89650" y="1053465"/>
            <a:ext cx="6005195" cy="40259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855" y="1052830"/>
            <a:ext cx="5986145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44110" y="3789045"/>
            <a:ext cx="22320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20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三峡（上）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  <a:p>
            <a:pPr indent="0" algn="ctr" fontAlgn="auto">
              <a:lnSpc>
                <a:spcPct val="20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沱沱河（左）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0" algn="ctr" fontAlgn="auto">
              <a:lnSpc>
                <a:spcPct val="200000"/>
              </a:lnSpc>
            </a:pPr>
            <a:r>
              <a:rPr lang="zh-CN" altLang="en-US" sz="2400" dirty="0">
                <a:latin typeface="隶书" panose="02010509060101010101" pitchFamily="49" charset="-122"/>
                <a:ea typeface="隶书" panose="02010509060101010101" pitchFamily="49" charset="-122"/>
              </a:rPr>
              <a:t>武汉（右）</a:t>
            </a:r>
            <a:endParaRPr lang="zh-CN" altLang="en-US" sz="2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374015" y="3429000"/>
            <a:ext cx="4203065" cy="31496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597275" y="116840"/>
            <a:ext cx="4996815" cy="324040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/>
          <a:stretch>
            <a:fillRect/>
          </a:stretch>
        </p:blipFill>
        <p:spPr>
          <a:xfrm>
            <a:off x="7422515" y="3397885"/>
            <a:ext cx="4646295" cy="32086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2"/>
          <p:cNvSpPr txBox="1"/>
          <p:nvPr/>
        </p:nvSpPr>
        <p:spPr>
          <a:xfrm>
            <a:off x="757555" y="484817"/>
            <a:ext cx="10502564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55"/>
              </a:lnSpc>
              <a:spcBef>
                <a:spcPct val="0"/>
              </a:spcBef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仿宋_GB2312" panose="02000000000000000000" charset="-122"/>
                <a:sym typeface="方正仿宋_GB2312" panose="02000000000000000000" charset="-122"/>
              </a:rPr>
              <a:t>曾侯乙编钟</a:t>
            </a:r>
            <a:endParaRPr lang="en-US" altLang="zh-CN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仿宋_GB2312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407670" y="1899920"/>
            <a:ext cx="7496175" cy="42170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06105" y="1869440"/>
            <a:ext cx="3721100" cy="4130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ts val="4500"/>
              </a:lnSpc>
            </a:pP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1978年出土于湖北随州曾侯乙墓，年代为战国早期。钟架长7.48米、高2.65米。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等线" panose="02010600030101010101" charset="-122"/>
            </a:endParaRPr>
          </a:p>
          <a:p>
            <a:pPr indent="457200" algn="just" fontAlgn="auto">
              <a:lnSpc>
                <a:spcPts val="4500"/>
              </a:lnSpc>
            </a:pP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全套编钟共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65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件，上层为三组共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19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件钮钟、中下层五组共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45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件甬钟，及一件楚惠王赠送给曾侯乙的镈钟所组成。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等线" panose="0201060003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757555" y="484505"/>
            <a:ext cx="6163945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55"/>
              </a:lnSpc>
              <a:spcBef>
                <a:spcPct val="0"/>
              </a:spcBef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曾侯乙编钟</a:t>
            </a:r>
            <a:r>
              <a:rPr lang="en-US" altLang="zh-CN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·</a:t>
            </a: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甬钟、钮钟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407670" y="1899920"/>
            <a:ext cx="7496175" cy="421703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5088255" y="4077335"/>
            <a:ext cx="876300" cy="1080135"/>
          </a:xfrm>
          <a:prstGeom prst="ellipse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>
            <a:stCxn id="11" idx="6"/>
            <a:endCxn id="14" idx="1"/>
          </p:cNvCxnSpPr>
          <p:nvPr/>
        </p:nvCxnSpPr>
        <p:spPr>
          <a:xfrm flipV="1">
            <a:off x="5964555" y="3542665"/>
            <a:ext cx="3155950" cy="107505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0505" y="2348865"/>
            <a:ext cx="1981200" cy="2387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24695" y="5156835"/>
            <a:ext cx="1019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方正仿宋_GB2312" panose="02000000000000000000" charset="-122"/>
              </a:rPr>
              <a:t>甬钟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1056005" y="484505"/>
            <a:ext cx="6043930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曾侯乙编钟·镈（bó）钟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3970" y="1899920"/>
            <a:ext cx="2366010" cy="304482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407670" y="1899920"/>
            <a:ext cx="7496175" cy="421703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3911600" y="4221480"/>
            <a:ext cx="876300" cy="1080135"/>
          </a:xfrm>
          <a:prstGeom prst="ellipse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2" name="直接箭头连接符 11"/>
          <p:cNvCxnSpPr>
            <a:stCxn id="11" idx="6"/>
            <a:endCxn id="3" idx="1"/>
          </p:cNvCxnSpPr>
          <p:nvPr/>
        </p:nvCxnSpPr>
        <p:spPr>
          <a:xfrm flipV="1">
            <a:off x="4787900" y="3422650"/>
            <a:ext cx="4116070" cy="133921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624695" y="5156835"/>
            <a:ext cx="1019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方正仿宋_GB2312" panose="02000000000000000000" charset="-122"/>
              </a:rPr>
              <a:t>镈钟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21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" name="TextBox 2"/>
          <p:cNvSpPr txBox="1"/>
          <p:nvPr/>
        </p:nvSpPr>
        <p:spPr>
          <a:xfrm>
            <a:off x="1055370" y="484505"/>
            <a:ext cx="3985895" cy="481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755"/>
              </a:lnSpc>
              <a:buClrTx/>
              <a:buSzTx/>
              <a:buFontTx/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曾侯乙编钟·重量</a:t>
            </a:r>
            <a:endParaRPr lang="zh-CN" altLang="en-US" sz="3200" b="1" dirty="0">
              <a:solidFill>
                <a:srgbClr val="2E3239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/>
          <a:stretch>
            <a:fillRect/>
          </a:stretch>
        </p:blipFill>
        <p:spPr>
          <a:xfrm>
            <a:off x="407670" y="1899920"/>
            <a:ext cx="7496175" cy="42170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048115" y="2853055"/>
            <a:ext cx="1845310" cy="66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45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2567千克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等线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42680" y="4221480"/>
            <a:ext cx="27444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等线" panose="02010600030101010101" charset="-122"/>
              </a:rPr>
              <a:t>一辆普通小轿车约1500千克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等线" panose="0201060003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>
          <a:xfrm>
            <a:off x="0" y="1380490"/>
            <a:ext cx="12192000" cy="4955540"/>
            <a:chOff x="0" y="0"/>
            <a:chExt cx="4039565" cy="747255"/>
          </a:xfrm>
        </p:grpSpPr>
        <p:sp>
          <p:nvSpPr>
            <p:cNvPr id="4" name="Freeform 8"/>
            <p:cNvSpPr/>
            <p:nvPr/>
          </p:nvSpPr>
          <p:spPr>
            <a:xfrm>
              <a:off x="0" y="0"/>
              <a:ext cx="4039565" cy="747255"/>
            </a:xfrm>
            <a:custGeom>
              <a:avLst/>
              <a:gdLst/>
              <a:ahLst/>
              <a:cxnLst/>
              <a:rect l="l" t="t" r="r" b="b"/>
              <a:pathLst>
                <a:path w="4039565" h="747255">
                  <a:moveTo>
                    <a:pt x="0" y="0"/>
                  </a:moveTo>
                  <a:lnTo>
                    <a:pt x="4039565" y="0"/>
                  </a:lnTo>
                  <a:lnTo>
                    <a:pt x="4039565" y="747255"/>
                  </a:lnTo>
                  <a:lnTo>
                    <a:pt x="0" y="747255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TextBox 9"/>
            <p:cNvSpPr txBox="1"/>
            <p:nvPr/>
          </p:nvSpPr>
          <p:spPr>
            <a:xfrm>
              <a:off x="0" y="9525"/>
              <a:ext cx="4039565" cy="737730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4380" y="2277110"/>
            <a:ext cx="4848225" cy="2919730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757555" y="484817"/>
            <a:ext cx="10502564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55"/>
              </a:lnSpc>
              <a:spcBef>
                <a:spcPct val="0"/>
              </a:spcBef>
              <a:defRPr/>
            </a:pPr>
            <a:r>
              <a:rPr lang="zh-CN" altLang="en-US" sz="3200" b="1" dirty="0">
                <a:solidFill>
                  <a:srgbClr val="2E3239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方正仿宋_GB2312" panose="02000000000000000000" charset="-122"/>
              </a:rPr>
              <a:t>编钟如何演奏呢？</a:t>
            </a:r>
            <a:endParaRPr lang="zh-CN" sz="2665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方正仿宋_GB2312" panose="02000000000000000000" charset="-122"/>
              <a:sym typeface="方正仿宋_GB2312" panose="020000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557020"/>
            <a:ext cx="6620510" cy="444817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398395" y="3822700"/>
            <a:ext cx="2592705" cy="1683385"/>
          </a:xfrm>
          <a:prstGeom prst="ellipse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>
            <a:stCxn id="14" idx="6"/>
            <a:endCxn id="16" idx="1"/>
          </p:cNvCxnSpPr>
          <p:nvPr/>
        </p:nvCxnSpPr>
        <p:spPr>
          <a:xfrm flipV="1">
            <a:off x="4991100" y="3736975"/>
            <a:ext cx="2113280" cy="92773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698105" y="5636895"/>
            <a:ext cx="3660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彩漆木雕鸳鸯形盒 曾侯乙墓 出土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35.1,&quot;left&quot;:54.75,&quot;top&quot;:128.35,&quot;width&quot;:843.3}"/>
</p:tagLst>
</file>

<file path=ppt/tags/tag2.xml><?xml version="1.0" encoding="utf-8"?>
<p:tagLst xmlns:p="http://schemas.openxmlformats.org/presentationml/2006/main">
  <p:tag name="KSO_WM_DIAGRAM_VIRTUALLY_FRAME" val="{&quot;height&quot;:335.1,&quot;left&quot;:54.75,&quot;top&quot;:128.35,&quot;width&quot;:843.3}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984</Words>
  <Application>WPS 演示</Application>
  <PresentationFormat>宽屏</PresentationFormat>
  <Paragraphs>96</Paragraphs>
  <Slides>18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Times New Roman</vt:lpstr>
      <vt:lpstr>华文中宋</vt:lpstr>
      <vt:lpstr>方正仿宋_GB2312</vt:lpstr>
      <vt:lpstr>华文行楷</vt:lpstr>
      <vt:lpstr>隶书</vt:lpstr>
      <vt:lpstr>等线</vt:lpstr>
      <vt:lpstr>黑体</vt:lpstr>
      <vt:lpstr>方正楷体简体</vt:lpstr>
      <vt:lpstr>方正姚体</vt:lpstr>
      <vt:lpstr>方正仿宋简体</vt:lpstr>
      <vt:lpstr>楷体</vt:lpstr>
      <vt:lpstr>字由点字小隶书</vt:lpstr>
      <vt:lpstr>微软雅黑</vt:lpstr>
      <vt:lpstr>Arial Unicode MS</vt:lpstr>
      <vt:lpstr>主题1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旅游资源与开发</dc:title>
  <dc:creator>耳博</dc:creator>
  <cp:lastModifiedBy>王彬</cp:lastModifiedBy>
  <cp:revision>376</cp:revision>
  <dcterms:created xsi:type="dcterms:W3CDTF">2000-12-17T21:07:00Z</dcterms:created>
  <dcterms:modified xsi:type="dcterms:W3CDTF">2025-11-02T23:40:44Z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41DACD5B5B0E4FE0BC950F0DF31A5AAE_13</vt:lpwstr>
  </property>
  <property fmtid="{D5CDD505-2E9C-101B-9397-08002B2CF9AE}" pid="3" name="KSOProductBuildVer">
    <vt:lpwstr>2052-12.1.0.23542</vt:lpwstr>
  </property>
</Properties>
</file>