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1.svg" ContentType="image/svg+xml"/>
  <Override PartName="/ppt/media/image13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84" r:id="rId3"/>
    <p:sldId id="392" r:id="rId4"/>
    <p:sldId id="393" r:id="rId5"/>
    <p:sldId id="361" r:id="rId6"/>
    <p:sldId id="395" r:id="rId8"/>
    <p:sldId id="407" r:id="rId9"/>
    <p:sldId id="374" r:id="rId10"/>
    <p:sldId id="404" r:id="rId11"/>
    <p:sldId id="410" r:id="rId12"/>
    <p:sldId id="408" r:id="rId13"/>
    <p:sldId id="405" r:id="rId14"/>
    <p:sldId id="406" r:id="rId15"/>
    <p:sldId id="409" r:id="rId16"/>
    <p:sldId id="364" r:id="rId17"/>
    <p:sldId id="403" r:id="rId18"/>
    <p:sldId id="401" r:id="rId19"/>
    <p:sldId id="372" r:id="rId20"/>
    <p:sldId id="285" r:id="rId21"/>
  </p:sldIdLst>
  <p:sldSz cx="12192000" cy="6858000"/>
  <p:notesSz cx="6858000" cy="9144000"/>
  <p:embeddedFontLst>
    <p:embeddedFont>
      <p:font typeface="华文中宋" panose="02010600040101010101" pitchFamily="2" charset="-122"/>
      <p:regular r:id="rId26"/>
    </p:embeddedFont>
    <p:embeddedFont>
      <p:font typeface="华文行楷" panose="02010800040101010101" pitchFamily="2" charset="-122"/>
      <p:regular r:id="rId27"/>
    </p:embeddedFont>
    <p:embeddedFont>
      <p:font typeface="隶书" panose="02010509060101010101" pitchFamily="49" charset="-122"/>
      <p:regular r:id="rId28"/>
    </p:embeddedFont>
    <p:embeddedFont>
      <p:font typeface="方正楷体简体" panose="02000000000000000000" charset="-122"/>
      <p:regular r:id="rId29"/>
    </p:embeddedFont>
    <p:embeddedFont>
      <p:font typeface="Calibri" panose="020F0502020204030204"/>
      <p:regular r:id="rId30"/>
      <p:bold r:id="rId31"/>
      <p:italic r:id="rId32"/>
      <p:boldItalic r:id="rId33"/>
    </p:embeddedFont>
    <p:embeddedFont>
      <p:font typeface="方正姚体" panose="02010601030101010101" pitchFamily="2" charset="-122"/>
      <p:regular r:id="rId34"/>
    </p:embeddedFont>
    <p:embeddedFont>
      <p:font typeface="华文隶书" panose="02010800040101010101" pitchFamily="2" charset="-122"/>
      <p:regular r:id="rId35"/>
    </p:embeddedFont>
    <p:embeddedFont>
      <p:font typeface="汉仪颜楷简" panose="00020600040101010101" charset="-122"/>
      <p:regular r:id="rId36"/>
    </p:embeddedFont>
    <p:embeddedFont>
      <p:font typeface="方正粗黑宋简体" panose="02000000000000000000" charset="-122"/>
      <p:regular r:id="rId37"/>
    </p:embeddedFont>
    <p:embeddedFont>
      <p:font typeface="楷体" panose="02010609060101010101" charset="-122"/>
      <p:regular r:id="rId38"/>
    </p:embeddedFont>
    <p:embeddedFont>
      <p:font typeface="字由点字小隶书" panose="00020600040101010101" charset="-122"/>
      <p:regular r:id="rId39"/>
    </p:embeddedFont>
    <p:embeddedFont>
      <p:font typeface="等线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r72ZHmQ6NA8ezz8rE1EHg==" hashData="t97a7SIwDv4+k+eZ1qN98mnVd8s="/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花花ෆ*" initials="authorId_737768636" lastIdx="13" clrIdx="0"/>
  <p:cmAuthor id="2" name="86176" initials="authorId_86176" lastIdx="1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000B"/>
    <a:srgbClr val="EFB68D"/>
    <a:srgbClr val="B19B67"/>
    <a:srgbClr val="F3CDC0"/>
    <a:srgbClr val="FBEDD3"/>
    <a:srgbClr val="DF1F1F"/>
    <a:srgbClr val="FFFCFB"/>
    <a:srgbClr val="9E0002"/>
    <a:srgbClr val="95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045" autoAdjust="0"/>
  </p:normalViewPr>
  <p:slideViewPr>
    <p:cSldViewPr snapToGrid="0" showGuides="1">
      <p:cViewPr varScale="1">
        <p:scale>
          <a:sx n="46" d="100"/>
          <a:sy n="46" d="100"/>
        </p:scale>
        <p:origin x="-110" y="-346"/>
      </p:cViewPr>
      <p:guideLst>
        <p:guide orient="horz" pos="2183"/>
        <p:guide pos="3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font" Target="fonts/font15.fntdata"/><Relationship Id="rId4" Type="http://schemas.openxmlformats.org/officeDocument/2006/relationships/slide" Target="slides/slide2.xml"/><Relationship Id="rId39" Type="http://schemas.openxmlformats.org/officeDocument/2006/relationships/font" Target="fonts/font14.fntdata"/><Relationship Id="rId38" Type="http://schemas.openxmlformats.org/officeDocument/2006/relationships/font" Target="fonts/font13.fntdata"/><Relationship Id="rId37" Type="http://schemas.openxmlformats.org/officeDocument/2006/relationships/font" Target="fonts/font12.fntdata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71D42-32DD-402C-B22A-01FA540B2E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（图源：新华</a:t>
            </a:r>
            <a:r>
              <a:rPr lang="zh-CN" altLang="en-US" dirty="0" smtClean="0"/>
              <a:t>网，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13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日，习近平在乌鲁木齐市新疆维吾尔自治区博物馆，同《玛纳斯》非物质文化遗产传承人在一起。新华社记者 谢环驰 摄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图源：共产党员网《习近平总书记在新疆考察》</a:t>
            </a:r>
            <a:endParaRPr lang="zh-CN" altLang="en-US" dirty="0"/>
          </a:p>
          <a:p>
            <a:r>
              <a:rPr lang="zh-CN" altLang="en-US" dirty="0"/>
              <a:t>新华社记者</a:t>
            </a:r>
            <a:r>
              <a:rPr lang="en-US" altLang="zh-CN" dirty="0"/>
              <a:t> </a:t>
            </a:r>
            <a:r>
              <a:rPr lang="zh-CN" altLang="en-US" dirty="0"/>
              <a:t>兰红光</a:t>
            </a:r>
            <a:r>
              <a:rPr lang="en-US" altLang="zh-CN" dirty="0"/>
              <a:t> </a:t>
            </a:r>
            <a:r>
              <a:rPr lang="zh-CN" altLang="en-US" dirty="0"/>
              <a:t>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本页</a:t>
            </a:r>
            <a:r>
              <a:rPr lang="en-US" altLang="zh-CN"/>
              <a:t>PPT</a:t>
            </a:r>
            <a:r>
              <a:rPr lang="zh-CN" altLang="en-US"/>
              <a:t>由两页图片拼接而成，接缝位置恰好位于新疆地区，图原子片未做收缩，播放时恰好展示新疆在丝绸之路上的位置。图片源自</a:t>
            </a:r>
            <a:r>
              <a:rPr lang="en-US" altLang="zh-CN"/>
              <a:t>“</a:t>
            </a:r>
            <a:r>
              <a:rPr lang="zh-CN" altLang="en-US"/>
              <a:t>星球研究所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图源：《南方都市报》</a:t>
            </a:r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21</a:t>
            </a:r>
            <a:r>
              <a:rPr lang="zh-CN" altLang="en-US" dirty="0"/>
              <a:t>日《从汕尾走向世界，</a:t>
            </a:r>
            <a:r>
              <a:rPr lang="en-US" altLang="zh-CN" dirty="0"/>
              <a:t>“</a:t>
            </a:r>
            <a:r>
              <a:rPr lang="zh-CN" altLang="en-US" dirty="0"/>
              <a:t>竖琴女孩</a:t>
            </a:r>
            <a:r>
              <a:rPr lang="en-US" altLang="zh-CN" dirty="0"/>
              <a:t>”</a:t>
            </a:r>
            <a:r>
              <a:rPr lang="zh-CN" altLang="en-US" dirty="0"/>
              <a:t>庄媛媛扬名国际乐坛》一文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图片出处《</a:t>
            </a:r>
            <a:r>
              <a:rPr lang="en-US" altLang="zh-CN" dirty="0"/>
              <a:t>“</a:t>
            </a:r>
            <a:r>
              <a:rPr lang="zh-CN" altLang="en-US" dirty="0"/>
              <a:t>中华锦绣</a:t>
            </a:r>
            <a:r>
              <a:rPr lang="en-US" altLang="zh-CN" dirty="0"/>
              <a:t>——‘</a:t>
            </a:r>
            <a:r>
              <a:rPr lang="zh-CN" altLang="en-US" dirty="0"/>
              <a:t>五星出东方利中国</a:t>
            </a:r>
            <a:r>
              <a:rPr lang="en-US" altLang="zh-CN" dirty="0"/>
              <a:t>’</a:t>
            </a:r>
            <a:r>
              <a:rPr lang="zh-CN" altLang="en-US" dirty="0"/>
              <a:t>锦护臂国宝展</a:t>
            </a:r>
            <a:r>
              <a:rPr lang="en-US" altLang="zh-CN" dirty="0"/>
              <a:t>”</a:t>
            </a:r>
            <a:r>
              <a:rPr lang="zh-CN" altLang="en-US" dirty="0"/>
              <a:t>正式展出》</a:t>
            </a:r>
            <a:r>
              <a:rPr lang="en-US" altLang="zh-CN" dirty="0"/>
              <a:t>https://www.xj.chinanews.com.cn/dizhou/2025-07-14/detail-ihetiris4674392.shtml</a:t>
            </a:r>
            <a:r>
              <a:rPr lang="zh-CN" altLang="en-US" dirty="0"/>
              <a:t>中新网新疆新闻</a:t>
            </a:r>
            <a:r>
              <a:rPr lang="en-US" altLang="zh-CN" dirty="0"/>
              <a:t>7</a:t>
            </a:r>
            <a:r>
              <a:rPr lang="zh-CN" altLang="en-US" dirty="0"/>
              <a:t>月</a:t>
            </a:r>
            <a:r>
              <a:rPr lang="en-US" altLang="zh-CN" dirty="0"/>
              <a:t>14</a:t>
            </a:r>
            <a:r>
              <a:rPr lang="zh-CN" altLang="en-US" dirty="0"/>
              <a:t>日电（许多熹</a:t>
            </a:r>
            <a:r>
              <a:rPr lang="en-US" altLang="zh-CN" dirty="0"/>
              <a:t> </a:t>
            </a:r>
            <a:r>
              <a:rPr lang="zh-CN" altLang="en-US" dirty="0"/>
              <a:t>郑雨晴）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图片出处《</a:t>
            </a:r>
            <a:r>
              <a:rPr lang="en-US" altLang="zh-CN"/>
              <a:t>“</a:t>
            </a:r>
            <a:r>
              <a:rPr lang="zh-CN" altLang="en-US"/>
              <a:t>中华锦绣</a:t>
            </a:r>
            <a:r>
              <a:rPr lang="en-US" altLang="zh-CN"/>
              <a:t>——‘</a:t>
            </a:r>
            <a:r>
              <a:rPr lang="zh-CN" altLang="en-US"/>
              <a:t>五星出东方利中国</a:t>
            </a:r>
            <a:r>
              <a:rPr lang="en-US" altLang="zh-CN"/>
              <a:t>’</a:t>
            </a:r>
            <a:r>
              <a:rPr lang="zh-CN" altLang="en-US"/>
              <a:t>锦护臂国宝展</a:t>
            </a:r>
            <a:r>
              <a:rPr lang="en-US" altLang="zh-CN"/>
              <a:t>”</a:t>
            </a:r>
            <a:r>
              <a:rPr lang="zh-CN" altLang="en-US"/>
              <a:t>正式展出》</a:t>
            </a:r>
            <a:r>
              <a:rPr lang="en-US" altLang="zh-CN"/>
              <a:t>https://www.xj.chinanews.com.cn/dizhou/2025-07-14/detail-ihetiris4674392.shtml</a:t>
            </a:r>
            <a:r>
              <a:rPr lang="zh-CN" altLang="en-US"/>
              <a:t>中新网新疆新闻</a:t>
            </a:r>
            <a:r>
              <a:rPr lang="en-US" altLang="zh-CN"/>
              <a:t>7</a:t>
            </a:r>
            <a:r>
              <a:rPr lang="zh-CN" altLang="en-US"/>
              <a:t>月</a:t>
            </a:r>
            <a:r>
              <a:rPr lang="en-US" altLang="zh-CN"/>
              <a:t>14</a:t>
            </a:r>
            <a:r>
              <a:rPr lang="zh-CN" altLang="en-US"/>
              <a:t>日电（许多熹</a:t>
            </a:r>
            <a:r>
              <a:rPr lang="en-US" altLang="zh-CN"/>
              <a:t> </a:t>
            </a:r>
            <a:r>
              <a:rPr lang="zh-CN" altLang="en-US"/>
              <a:t>郑雨晴）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图源</a:t>
            </a:r>
            <a:r>
              <a:rPr lang="en-US" altLang="zh-CN" dirty="0"/>
              <a:t>:</a:t>
            </a:r>
            <a:r>
              <a:rPr lang="zh-CN" altLang="en-US" dirty="0">
                <a:sym typeface="+mn-ea"/>
              </a:rPr>
              <a:t>李肖《</a:t>
            </a:r>
            <a:r>
              <a:rPr lang="zh-CN" altLang="en-US" dirty="0"/>
              <a:t>新疆鄯善洋海墓地发掘报告》</a:t>
            </a: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D97BE2-A49C-4E81-BEF8-EBAEF00045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图片源自乌鲁木齐文旅局官网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5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1pPr>
            <a:lvl2pPr marL="304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00" indent="0">
              <a:buNone/>
              <a:defRPr sz="1065">
                <a:solidFill>
                  <a:schemeClr val="tx1">
                    <a:tint val="75000"/>
                  </a:schemeClr>
                </a:solidFill>
              </a:defRPr>
            </a:lvl3pPr>
            <a:lvl4pPr marL="9144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4pPr>
            <a:lvl5pPr marL="12192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5pPr>
            <a:lvl6pPr marL="15240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6pPr>
            <a:lvl7pPr marL="18288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7pPr>
            <a:lvl8pPr marL="21336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8pPr>
            <a:lvl9pPr marL="24384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5"/>
            </a:lvl1pPr>
            <a:lvl2pPr>
              <a:defRPr sz="1600"/>
            </a:lvl2pPr>
            <a:lvl3pPr>
              <a:defRPr sz="1335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5"/>
            </a:lvl1pPr>
            <a:lvl2pPr>
              <a:defRPr sz="1600"/>
            </a:lvl2pPr>
            <a:lvl3pPr>
              <a:defRPr sz="1335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00" indent="0">
              <a:buNone/>
              <a:defRPr sz="1335" b="1"/>
            </a:lvl2pPr>
            <a:lvl3pPr marL="609600" indent="0">
              <a:buNone/>
              <a:defRPr sz="1200" b="1"/>
            </a:lvl3pPr>
            <a:lvl4pPr marL="914400" indent="0">
              <a:buNone/>
              <a:defRPr sz="1065" b="1"/>
            </a:lvl4pPr>
            <a:lvl5pPr marL="1219200" indent="0">
              <a:buNone/>
              <a:defRPr sz="1065" b="1"/>
            </a:lvl5pPr>
            <a:lvl6pPr marL="1524000" indent="0">
              <a:buNone/>
              <a:defRPr sz="1065" b="1"/>
            </a:lvl6pPr>
            <a:lvl7pPr marL="1828800" indent="0">
              <a:buNone/>
              <a:defRPr sz="1065" b="1"/>
            </a:lvl7pPr>
            <a:lvl8pPr marL="2133600" indent="0">
              <a:buNone/>
              <a:defRPr sz="1065" b="1"/>
            </a:lvl8pPr>
            <a:lvl9pPr marL="2438400" indent="0">
              <a:buNone/>
              <a:defRPr sz="106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5"/>
            </a:lvl2pPr>
            <a:lvl3pPr>
              <a:defRPr sz="1200"/>
            </a:lvl3pPr>
            <a:lvl4pPr>
              <a:defRPr sz="1065"/>
            </a:lvl4pPr>
            <a:lvl5pPr>
              <a:defRPr sz="1065"/>
            </a:lvl5pPr>
            <a:lvl6pPr>
              <a:defRPr sz="1065"/>
            </a:lvl6pPr>
            <a:lvl7pPr>
              <a:defRPr sz="1065"/>
            </a:lvl7pPr>
            <a:lvl8pPr>
              <a:defRPr sz="1065"/>
            </a:lvl8pPr>
            <a:lvl9pPr>
              <a:defRPr sz="106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00" indent="0">
              <a:buNone/>
              <a:defRPr sz="1335" b="1"/>
            </a:lvl2pPr>
            <a:lvl3pPr marL="609600" indent="0">
              <a:buNone/>
              <a:defRPr sz="1200" b="1"/>
            </a:lvl3pPr>
            <a:lvl4pPr marL="914400" indent="0">
              <a:buNone/>
              <a:defRPr sz="1065" b="1"/>
            </a:lvl4pPr>
            <a:lvl5pPr marL="1219200" indent="0">
              <a:buNone/>
              <a:defRPr sz="1065" b="1"/>
            </a:lvl5pPr>
            <a:lvl6pPr marL="1524000" indent="0">
              <a:buNone/>
              <a:defRPr sz="1065" b="1"/>
            </a:lvl6pPr>
            <a:lvl7pPr marL="1828800" indent="0">
              <a:buNone/>
              <a:defRPr sz="1065" b="1"/>
            </a:lvl7pPr>
            <a:lvl8pPr marL="2133600" indent="0">
              <a:buNone/>
              <a:defRPr sz="1065" b="1"/>
            </a:lvl8pPr>
            <a:lvl9pPr marL="2438400" indent="0">
              <a:buNone/>
              <a:defRPr sz="106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5"/>
            </a:lvl2pPr>
            <a:lvl3pPr>
              <a:defRPr sz="1200"/>
            </a:lvl3pPr>
            <a:lvl4pPr>
              <a:defRPr sz="1065"/>
            </a:lvl4pPr>
            <a:lvl5pPr>
              <a:defRPr sz="1065"/>
            </a:lvl5pPr>
            <a:lvl6pPr>
              <a:defRPr sz="1065"/>
            </a:lvl6pPr>
            <a:lvl7pPr>
              <a:defRPr sz="1065"/>
            </a:lvl7pPr>
            <a:lvl8pPr>
              <a:defRPr sz="1065"/>
            </a:lvl8pPr>
            <a:lvl9pPr>
              <a:defRPr sz="106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5"/>
            </a:lvl1pPr>
            <a:lvl2pPr>
              <a:defRPr sz="1865"/>
            </a:lvl2pPr>
            <a:lvl3pPr>
              <a:defRPr sz="16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5"/>
            </a:lvl1pPr>
            <a:lvl2pPr marL="304800" indent="0">
              <a:buNone/>
              <a:defRPr sz="800"/>
            </a:lvl2pPr>
            <a:lvl3pPr marL="609600" indent="0">
              <a:buNone/>
              <a:defRPr sz="665"/>
            </a:lvl3pPr>
            <a:lvl4pPr marL="914400" indent="0">
              <a:buNone/>
              <a:defRPr sz="600"/>
            </a:lvl4pPr>
            <a:lvl5pPr marL="1219200" indent="0">
              <a:buNone/>
              <a:defRPr sz="600"/>
            </a:lvl5pPr>
            <a:lvl6pPr marL="1524000" indent="0">
              <a:buNone/>
              <a:defRPr sz="600"/>
            </a:lvl6pPr>
            <a:lvl7pPr marL="1828800" indent="0">
              <a:buNone/>
              <a:defRPr sz="600"/>
            </a:lvl7pPr>
            <a:lvl8pPr marL="2133600" indent="0">
              <a:buNone/>
              <a:defRPr sz="600"/>
            </a:lvl8pPr>
            <a:lvl9pPr marL="2438400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5"/>
            </a:lvl1pPr>
            <a:lvl2pPr marL="304800" indent="0">
              <a:buNone/>
              <a:defRPr sz="1865"/>
            </a:lvl2pPr>
            <a:lvl3pPr marL="609600" indent="0">
              <a:buNone/>
              <a:defRPr sz="1600"/>
            </a:lvl3pPr>
            <a:lvl4pPr marL="914400" indent="0">
              <a:buNone/>
              <a:defRPr sz="1335"/>
            </a:lvl4pPr>
            <a:lvl5pPr marL="1219200" indent="0">
              <a:buNone/>
              <a:defRPr sz="1335"/>
            </a:lvl5pPr>
            <a:lvl6pPr marL="1524000" indent="0">
              <a:buNone/>
              <a:defRPr sz="1335"/>
            </a:lvl6pPr>
            <a:lvl7pPr marL="1828800" indent="0">
              <a:buNone/>
              <a:defRPr sz="1335"/>
            </a:lvl7pPr>
            <a:lvl8pPr marL="2133600" indent="0">
              <a:buNone/>
              <a:defRPr sz="1335"/>
            </a:lvl8pPr>
            <a:lvl9pPr marL="2438400" indent="0">
              <a:buNone/>
              <a:defRPr sz="133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5"/>
            </a:lvl1pPr>
            <a:lvl2pPr marL="304800" indent="0">
              <a:buNone/>
              <a:defRPr sz="800"/>
            </a:lvl2pPr>
            <a:lvl3pPr marL="609600" indent="0">
              <a:buNone/>
              <a:defRPr sz="665"/>
            </a:lvl3pPr>
            <a:lvl4pPr marL="914400" indent="0">
              <a:buNone/>
              <a:defRPr sz="600"/>
            </a:lvl4pPr>
            <a:lvl5pPr marL="1219200" indent="0">
              <a:buNone/>
              <a:defRPr sz="600"/>
            </a:lvl5pPr>
            <a:lvl6pPr marL="1524000" indent="0">
              <a:buNone/>
              <a:defRPr sz="600"/>
            </a:lvl6pPr>
            <a:lvl7pPr marL="1828800" indent="0">
              <a:buNone/>
              <a:defRPr sz="600"/>
            </a:lvl7pPr>
            <a:lvl8pPr marL="2133600" indent="0">
              <a:buNone/>
              <a:defRPr sz="600"/>
            </a:lvl8pPr>
            <a:lvl9pPr marL="2438400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00" rtl="0" eaLnBrk="1" latinLnBrk="0" hangingPunct="1">
        <a:spcBef>
          <a:spcPct val="0"/>
        </a:spcBef>
        <a:buNone/>
        <a:defRPr sz="29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495300" indent="-190500" algn="l" defTabSz="609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33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»"/>
        <a:defRPr sz="1335" kern="1200">
          <a:solidFill>
            <a:schemeClr val="tx1"/>
          </a:solidFill>
          <a:latin typeface="+mn-lt"/>
          <a:ea typeface="+mn-ea"/>
          <a:cs typeface="+mn-cs"/>
        </a:defRPr>
      </a:lvl5pPr>
      <a:lvl6pPr marL="16764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6pPr>
      <a:lvl7pPr marL="19812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8pPr>
      <a:lvl9pPr marL="25908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14" Type="http://schemas.microsoft.com/office/2007/relationships/hdphoto" Target="../media/image15.wdp"/><Relationship Id="rId13" Type="http://schemas.openxmlformats.org/officeDocument/2006/relationships/image" Target="../media/image14.png"/><Relationship Id="rId12" Type="http://schemas.openxmlformats.org/officeDocument/2006/relationships/image" Target="../media/image13.svg"/><Relationship Id="rId11" Type="http://schemas.openxmlformats.org/officeDocument/2006/relationships/image" Target="../media/image12.png"/><Relationship Id="rId10" Type="http://schemas.openxmlformats.org/officeDocument/2006/relationships/image" Target="../media/image11.sv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4.svg"/><Relationship Id="rId7" Type="http://schemas.openxmlformats.org/officeDocument/2006/relationships/image" Target="../media/image7.png"/><Relationship Id="rId6" Type="http://schemas.openxmlformats.org/officeDocument/2006/relationships/image" Target="../media/image43.svg"/><Relationship Id="rId5" Type="http://schemas.openxmlformats.org/officeDocument/2006/relationships/image" Target="../media/image5.png"/><Relationship Id="rId4" Type="http://schemas.openxmlformats.org/officeDocument/2006/relationships/image" Target="../media/image42.png"/><Relationship Id="rId3" Type="http://schemas.openxmlformats.org/officeDocument/2006/relationships/image" Target="../media/image41.sv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tags" Target="../tags/tag1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667000" y="-2667000"/>
            <a:ext cx="6858000" cy="12192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2192000" cy="6858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4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4000" y="597081"/>
            <a:ext cx="11684000" cy="566383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sp>
        <p:nvSpPr>
          <p:cNvPr id="9" name="Freeform 9"/>
          <p:cNvSpPr/>
          <p:nvPr/>
        </p:nvSpPr>
        <p:spPr>
          <a:xfrm>
            <a:off x="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0" name="Freeform 10"/>
          <p:cNvSpPr/>
          <p:nvPr/>
        </p:nvSpPr>
        <p:spPr>
          <a:xfrm>
            <a:off x="172220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1" name="Freeform 11"/>
          <p:cNvSpPr/>
          <p:nvPr/>
        </p:nvSpPr>
        <p:spPr>
          <a:xfrm>
            <a:off x="344440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2" name="Freeform 12"/>
          <p:cNvSpPr/>
          <p:nvPr/>
        </p:nvSpPr>
        <p:spPr>
          <a:xfrm>
            <a:off x="516661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3" name="Freeform 13"/>
          <p:cNvSpPr/>
          <p:nvPr/>
        </p:nvSpPr>
        <p:spPr>
          <a:xfrm>
            <a:off x="688881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4" name="Freeform 14"/>
          <p:cNvSpPr/>
          <p:nvPr/>
        </p:nvSpPr>
        <p:spPr>
          <a:xfrm>
            <a:off x="0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5" name="Freeform 15"/>
          <p:cNvSpPr/>
          <p:nvPr/>
        </p:nvSpPr>
        <p:spPr>
          <a:xfrm>
            <a:off x="2871281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6" name="Freeform 16"/>
          <p:cNvSpPr/>
          <p:nvPr/>
        </p:nvSpPr>
        <p:spPr>
          <a:xfrm>
            <a:off x="5742561" y="2500"/>
            <a:ext cx="3224599" cy="252105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7" name="Freeform 17"/>
          <p:cNvSpPr/>
          <p:nvPr/>
        </p:nvSpPr>
        <p:spPr>
          <a:xfrm>
            <a:off x="8967161" y="10867"/>
            <a:ext cx="3224839" cy="252124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3" name="Freeform 23"/>
          <p:cNvSpPr/>
          <p:nvPr/>
        </p:nvSpPr>
        <p:spPr>
          <a:xfrm>
            <a:off x="9472118" y="4095137"/>
            <a:ext cx="2719882" cy="2990919"/>
          </a:xfrm>
          <a:custGeom>
            <a:avLst/>
            <a:gdLst/>
            <a:ahLst/>
            <a:cxnLst/>
            <a:rect l="l" t="t" r="r" b="b"/>
            <a:pathLst>
              <a:path w="4079823" h="4486379">
                <a:moveTo>
                  <a:pt x="0" y="0"/>
                </a:moveTo>
                <a:lnTo>
                  <a:pt x="4079823" y="0"/>
                </a:lnTo>
                <a:lnTo>
                  <a:pt x="4079823" y="4486379"/>
                </a:lnTo>
                <a:lnTo>
                  <a:pt x="0" y="44863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4" name="Freeform 24"/>
          <p:cNvSpPr/>
          <p:nvPr/>
        </p:nvSpPr>
        <p:spPr>
          <a:xfrm>
            <a:off x="861101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5" name="Freeform 25"/>
          <p:cNvSpPr/>
          <p:nvPr/>
        </p:nvSpPr>
        <p:spPr>
          <a:xfrm>
            <a:off x="10333220" y="6496337"/>
            <a:ext cx="1858781" cy="361663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37" name="Freeform 8"/>
          <p:cNvSpPr/>
          <p:nvPr/>
        </p:nvSpPr>
        <p:spPr>
          <a:xfrm>
            <a:off x="8289707" y="5049400"/>
            <a:ext cx="1311493" cy="868800"/>
          </a:xfrm>
          <a:custGeom>
            <a:avLst/>
            <a:gdLst/>
            <a:ahLst/>
            <a:cxnLst/>
            <a:rect l="l" t="t" r="r" b="b"/>
            <a:pathLst>
              <a:path w="1967240" h="1303200">
                <a:moveTo>
                  <a:pt x="0" y="0"/>
                </a:moveTo>
                <a:lnTo>
                  <a:pt x="1967240" y="0"/>
                </a:lnTo>
                <a:lnTo>
                  <a:pt x="196724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4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38" name="Freeform 27"/>
          <p:cNvSpPr/>
          <p:nvPr/>
        </p:nvSpPr>
        <p:spPr>
          <a:xfrm>
            <a:off x="1778000" y="3468072"/>
            <a:ext cx="1055329" cy="427888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1"/>
                </a:lnTo>
                <a:lnTo>
                  <a:pt x="0" y="6418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sp>
        <p:nvSpPr>
          <p:cNvPr id="39" name="Freeform 26"/>
          <p:cNvSpPr/>
          <p:nvPr/>
        </p:nvSpPr>
        <p:spPr>
          <a:xfrm>
            <a:off x="9294964" y="2462785"/>
            <a:ext cx="1055329" cy="427888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40" name="Freeform 28"/>
          <p:cNvSpPr/>
          <p:nvPr/>
        </p:nvSpPr>
        <p:spPr>
          <a:xfrm>
            <a:off x="2449872" y="5156200"/>
            <a:ext cx="1055329" cy="427888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4" y="0"/>
                </a:lnTo>
                <a:lnTo>
                  <a:pt x="1582994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41" name="Freeform 18"/>
          <p:cNvSpPr/>
          <p:nvPr/>
        </p:nvSpPr>
        <p:spPr>
          <a:xfrm>
            <a:off x="1625600" y="728189"/>
            <a:ext cx="8908177" cy="1227611"/>
          </a:xfrm>
          <a:custGeom>
            <a:avLst/>
            <a:gdLst/>
            <a:ahLst/>
            <a:cxnLst/>
            <a:rect l="l" t="t" r="r" b="b"/>
            <a:pathLst>
              <a:path w="13286066" h="1288615">
                <a:moveTo>
                  <a:pt x="0" y="0"/>
                </a:moveTo>
                <a:lnTo>
                  <a:pt x="13286065" y="0"/>
                </a:lnTo>
                <a:lnTo>
                  <a:pt x="13286065" y="1288615"/>
                </a:lnTo>
                <a:lnTo>
                  <a:pt x="0" y="1288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4988000" y="1134589"/>
            <a:ext cx="60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0"/>
          <p:cNvSpPr txBox="1"/>
          <p:nvPr/>
        </p:nvSpPr>
        <p:spPr>
          <a:xfrm>
            <a:off x="1879601" y="914268"/>
            <a:ext cx="8453619" cy="889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65"/>
              </a:lnSpc>
            </a:pPr>
            <a:r>
              <a:rPr lang="zh-CN" altLang="en-US" sz="2665" spc="51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“红领巾传文脉  </a:t>
            </a:r>
            <a:r>
              <a:rPr lang="en-US" altLang="zh-CN" sz="2665" spc="51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  </a:t>
            </a:r>
            <a:r>
              <a:rPr lang="zh-CN" altLang="en-US" sz="2665" spc="51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跟着习爷爷学在博物馆” 主题系列队课</a:t>
            </a:r>
            <a:endParaRPr lang="en-US" sz="2665" spc="519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思源宋体 Semi-Bold"/>
              <a:sym typeface="思源宋体 Semi-Bold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5">
            <a:alphaModFix amt="40000"/>
          </a:blip>
          <a:srcRect t="36392" r="23943" b="36479"/>
          <a:stretch>
            <a:fillRect/>
          </a:stretch>
        </p:blipFill>
        <p:spPr>
          <a:xfrm>
            <a:off x="4070985" y="2474595"/>
            <a:ext cx="4228465" cy="229743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915214" y="2260600"/>
            <a:ext cx="6429904" cy="24123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spc="168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第五课</a:t>
            </a:r>
            <a:endParaRPr lang="en-US" sz="3200" spc="168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r>
              <a:rPr lang="zh-CN" altLang="en-US" sz="5865" spc="168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丝路旋律</a:t>
            </a:r>
            <a:endParaRPr lang="en-US" altLang="zh-CN" sz="5865" spc="168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000" spc="168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五星出东方利中国</a:t>
            </a:r>
            <a:endParaRPr lang="zh-CN" altLang="en-US" sz="4000" spc="168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3495" y="0"/>
            <a:ext cx="9605010" cy="667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8" y="996632"/>
            <a:ext cx="7002780" cy="4864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5458" y="5933977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“五星出东方利中国”锦护臂（许多熹 摄）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923" y="1584117"/>
            <a:ext cx="4699000" cy="34975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263924" y="5245100"/>
            <a:ext cx="4699000" cy="9220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新疆维吾尔自治区博物馆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中华锦绣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——“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五星出东方利中国</a:t>
            </a:r>
            <a:r>
              <a:rPr lang="en-US" altLang="zh-CN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”</a:t>
            </a:r>
            <a:endParaRPr lang="en-US" altLang="zh-CN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锦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护臂国宝展中有关文物的说明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411480"/>
            <a:ext cx="8305165" cy="5282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9105" y="5748020"/>
            <a:ext cx="11301095" cy="685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“五星出东方利中国”锦护臂出土时的状况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（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  <a:sym typeface="+mn-ea"/>
              </a:rPr>
              <a:t>图片来源：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《国家宝藏》第二季）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23943"/>
          <a:stretch>
            <a:fillRect/>
          </a:stretch>
        </p:blipFill>
        <p:spPr>
          <a:xfrm>
            <a:off x="1854200" y="-29845"/>
            <a:ext cx="2540000" cy="6688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93945" y="1834515"/>
            <a:ext cx="6829425" cy="31121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ts val="55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  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 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  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“五星出东方利中国”锦护臂展开全貌：长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18.5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厘米，宽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12.5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厘米，两长边各缝缀有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3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条长约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21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厘米、宽约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1.5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厘米的白色绢带。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733" y="1457492"/>
            <a:ext cx="3011905" cy="40160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2558" y="58375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五星出东方舞剧剧照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6133847" y="5837580"/>
            <a:ext cx="5020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新疆维吾尔自治区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博物馆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展出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的数字织造体验机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 rot="1369020">
            <a:off x="3254942" y="3871392"/>
            <a:ext cx="853717" cy="1516032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Users\Administrator\Desktop\新建文件夹\这是在新疆维吾尔自治区博物馆中华锦绣——“五星出东方利中国”锦护臂国宝展上展出的数字织造体验机。新华社记者 王泽宇 摄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0"/>
          <a:stretch>
            <a:fillRect/>
          </a:stretch>
        </p:blipFill>
        <p:spPr bwMode="auto">
          <a:xfrm>
            <a:off x="5115725" y="1453139"/>
            <a:ext cx="6617752" cy="402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617220"/>
            <a:ext cx="7472680" cy="45542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1545" y="532701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“五星汇聚”天象  （图片来源：Stellarium）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745" y="0"/>
            <a:ext cx="458025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7405" y="585089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新疆维吾尔自治区博物馆展示牌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1210" y="3200400"/>
            <a:ext cx="3141345" cy="1339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1030" y="3105150"/>
            <a:ext cx="3311525" cy="168656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/>
              <a:t>？</a:t>
            </a:r>
            <a:endParaRPr lang="zh-CN" altLang="en-US" sz="7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-2147483648" y="-2147483648"/>
            <a:ext cx="2147011200" cy="214701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859155"/>
            <a:ext cx="6060440" cy="3311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5450" y="4407535"/>
            <a:ext cx="606044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新疆维吾尔自治区博物馆位于乌鲁木齐市西北路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581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号，是首批国家一级博物馆、省级综合性地志博物馆，是新疆维吾尔自治区的文物和标本收藏保护、科学研究和宣传教育机构。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590" y="859155"/>
            <a:ext cx="4976495" cy="33172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52590" y="4407535"/>
            <a:ext cx="4976495" cy="1719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吐鲁番博物馆坐落在高昌区木纳尔路，藏品数量有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20637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件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/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套，类别有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35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种，包括石、陶、木、铜、铁、金、银器、钱币、毛麻丝织品、皮质品、木雕、泥俑等。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869555" y="1345565"/>
            <a:ext cx="3340100" cy="4241165"/>
            <a:chOff x="7936550" y="1403178"/>
            <a:chExt cx="3272917" cy="4255346"/>
          </a:xfrm>
        </p:grpSpPr>
        <p:grpSp>
          <p:nvGrpSpPr>
            <p:cNvPr id="2" name="Group 7"/>
            <p:cNvGrpSpPr/>
            <p:nvPr/>
          </p:nvGrpSpPr>
          <p:grpSpPr>
            <a:xfrm>
              <a:off x="7936550" y="1403178"/>
              <a:ext cx="3272917" cy="4255346"/>
              <a:chOff x="0" y="0"/>
              <a:chExt cx="4039565" cy="747255"/>
            </a:xfrm>
          </p:grpSpPr>
          <p:sp>
            <p:nvSpPr>
              <p:cNvPr id="4" name="Freeform 8"/>
              <p:cNvSpPr/>
              <p:nvPr/>
            </p:nvSpPr>
            <p:spPr>
              <a:xfrm>
                <a:off x="112858" y="0"/>
                <a:ext cx="3813848" cy="747255"/>
              </a:xfrm>
              <a:custGeom>
                <a:avLst/>
                <a:gdLst/>
                <a:ahLst/>
                <a:cxnLst/>
                <a:rect l="l" t="t" r="r" b="b"/>
                <a:pathLst>
                  <a:path w="4039565" h="747255">
                    <a:moveTo>
                      <a:pt x="0" y="0"/>
                    </a:moveTo>
                    <a:lnTo>
                      <a:pt x="4039565" y="0"/>
                    </a:lnTo>
                    <a:lnTo>
                      <a:pt x="4039565" y="747255"/>
                    </a:lnTo>
                    <a:lnTo>
                      <a:pt x="0" y="747255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</p:spPr>
            <p:txBody>
              <a:bodyPr/>
              <a:lstStyle/>
              <a:p>
                <a:pPr defTabSz="609600">
                  <a:defRPr/>
                </a:pPr>
                <a:endParaRPr lang="zh-CN" altLang="en-US" sz="12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TextBox 9"/>
              <p:cNvSpPr txBox="1"/>
              <p:nvPr/>
            </p:nvSpPr>
            <p:spPr>
              <a:xfrm>
                <a:off x="0" y="9525"/>
                <a:ext cx="4039565" cy="737730"/>
              </a:xfrm>
              <a:prstGeom prst="rect">
                <a:avLst/>
              </a:prstGeom>
            </p:spPr>
            <p:txBody>
              <a:bodyPr lIns="25047" tIns="25047" rIns="25047" bIns="25047" rtlCol="0" anchor="ctr"/>
              <a:lstStyle/>
              <a:p>
                <a:pPr algn="ctr" defTabSz="609600">
                  <a:lnSpc>
                    <a:spcPts val="1455"/>
                  </a:lnSpc>
                  <a:defRPr/>
                </a:pPr>
                <a:endParaRPr sz="120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8261893" y="1769230"/>
              <a:ext cx="2622229" cy="331808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dirty="0">
                  <a:latin typeface="隶书" panose="02010509060101010101" pitchFamily="49" charset="-122"/>
                  <a:ea typeface="隶书" panose="02010509060101010101" pitchFamily="49" charset="-122"/>
                </a:rPr>
                <a:t> </a:t>
              </a:r>
              <a:r>
                <a:rPr lang="en-US" altLang="zh-CN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   </a:t>
              </a:r>
              <a:r>
                <a:rPr lang="en-US" altLang="zh-CN" sz="2400" dirty="0" smtClean="0">
                  <a:latin typeface="隶书" panose="02010509060101010101" pitchFamily="49" charset="-122"/>
                  <a:ea typeface="隶书" panose="02010509060101010101" pitchFamily="49" charset="-122"/>
                </a:rPr>
                <a:t>“</a:t>
              </a:r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苏东坡诗曰</a:t>
              </a:r>
              <a:r>
                <a:rPr lang="en-US" altLang="zh-CN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‘</a:t>
              </a:r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日啖荔枝三百颗，不辞长作岭南人</a:t>
              </a:r>
              <a:r>
                <a:rPr lang="en-US" altLang="zh-CN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’</a:t>
              </a:r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。新疆有烤馕、抓饭、羊肉串、哈密瓜、葡萄等等，咱们有充足的理由说</a:t>
              </a:r>
              <a:r>
                <a:rPr lang="en-US" altLang="zh-CN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‘</a:t>
              </a:r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不辞长作新疆人</a:t>
              </a:r>
              <a:r>
                <a:rPr lang="en-US" altLang="zh-CN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’”</a:t>
              </a:r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。</a:t>
              </a:r>
              <a:endPara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074" name="Picture 2" descr="C:\Users\Administrator\Desktop\新建文件夹\习近平在疏附县托克扎克镇中心小学同学生们合影c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618" y="1344760"/>
            <a:ext cx="5955310" cy="424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667000" y="-2667000"/>
            <a:ext cx="6858000" cy="12192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2192000" cy="6858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4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4000" y="597081"/>
            <a:ext cx="11684000" cy="566383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sp>
        <p:nvSpPr>
          <p:cNvPr id="6" name="Freeform 7"/>
          <p:cNvSpPr/>
          <p:nvPr/>
        </p:nvSpPr>
        <p:spPr>
          <a:xfrm>
            <a:off x="820440" y="1627716"/>
            <a:ext cx="9780493" cy="5024728"/>
          </a:xfrm>
          <a:custGeom>
            <a:avLst/>
            <a:gdLst/>
            <a:ahLst/>
            <a:cxnLst/>
            <a:rect l="l" t="t" r="r" b="b"/>
            <a:pathLst>
              <a:path w="15555542" h="7991660">
                <a:moveTo>
                  <a:pt x="0" y="0"/>
                </a:moveTo>
                <a:lnTo>
                  <a:pt x="15555542" y="0"/>
                </a:lnTo>
                <a:lnTo>
                  <a:pt x="15555542" y="7991659"/>
                </a:lnTo>
                <a:lnTo>
                  <a:pt x="0" y="7991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9999"/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9" name="Freeform 9"/>
          <p:cNvSpPr/>
          <p:nvPr/>
        </p:nvSpPr>
        <p:spPr>
          <a:xfrm>
            <a:off x="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0" name="Freeform 10"/>
          <p:cNvSpPr/>
          <p:nvPr/>
        </p:nvSpPr>
        <p:spPr>
          <a:xfrm>
            <a:off x="172220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1" name="Freeform 11"/>
          <p:cNvSpPr/>
          <p:nvPr/>
        </p:nvSpPr>
        <p:spPr>
          <a:xfrm>
            <a:off x="344440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2" name="Freeform 12"/>
          <p:cNvSpPr/>
          <p:nvPr/>
        </p:nvSpPr>
        <p:spPr>
          <a:xfrm>
            <a:off x="516661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3" name="Freeform 13"/>
          <p:cNvSpPr/>
          <p:nvPr/>
        </p:nvSpPr>
        <p:spPr>
          <a:xfrm>
            <a:off x="688881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4" name="Freeform 14"/>
          <p:cNvSpPr/>
          <p:nvPr/>
        </p:nvSpPr>
        <p:spPr>
          <a:xfrm>
            <a:off x="0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5" name="Freeform 15"/>
          <p:cNvSpPr/>
          <p:nvPr/>
        </p:nvSpPr>
        <p:spPr>
          <a:xfrm>
            <a:off x="2871281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6" name="Freeform 16"/>
          <p:cNvSpPr/>
          <p:nvPr/>
        </p:nvSpPr>
        <p:spPr>
          <a:xfrm>
            <a:off x="5742561" y="2500"/>
            <a:ext cx="3224599" cy="252105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7" name="Freeform 17"/>
          <p:cNvSpPr/>
          <p:nvPr/>
        </p:nvSpPr>
        <p:spPr>
          <a:xfrm>
            <a:off x="8967161" y="10867"/>
            <a:ext cx="3224839" cy="252124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4" name="Freeform 24"/>
          <p:cNvSpPr/>
          <p:nvPr/>
        </p:nvSpPr>
        <p:spPr>
          <a:xfrm>
            <a:off x="861101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5" name="Freeform 25"/>
          <p:cNvSpPr/>
          <p:nvPr/>
        </p:nvSpPr>
        <p:spPr>
          <a:xfrm>
            <a:off x="10333220" y="6496337"/>
            <a:ext cx="1858781" cy="361663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0" name="TextBox 24"/>
          <p:cNvSpPr txBox="1"/>
          <p:nvPr/>
        </p:nvSpPr>
        <p:spPr>
          <a:xfrm>
            <a:off x="1716518" y="1803401"/>
            <a:ext cx="8799082" cy="35817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    【</a:t>
            </a:r>
            <a:r>
              <a:rPr lang="zh-CN" altLang="en-US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说明</a:t>
            </a:r>
            <a:r>
              <a:rPr lang="en-US" altLang="zh-CN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】</a:t>
            </a:r>
            <a:r>
              <a:rPr lang="zh-CN" altLang="en-US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为了深入贯彻习近平文化思想，贯彻习近平总书记关于少年儿童和少先队工作的重要论述，落实第九次全国少代会工作部署，引导少年儿童传承中华优秀传统文化，全国少工委办公室组织力量制作推出“红领巾传文脉</a:t>
            </a:r>
            <a:r>
              <a:rPr lang="en-US" altLang="zh-CN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——</a:t>
            </a:r>
            <a:r>
              <a:rPr lang="zh-CN" altLang="en-US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跟着习爷爷学在博物馆”少先队主题队课资源包（含视频、课件、讲义等），供各级少先队组织、少先队辅导员开展队课、队日、队会等少先队活动参考使用。全国少工委办公室拥有著作权，未经允许不得用于其他用途。</a:t>
            </a:r>
            <a:endParaRPr lang="en-US" sz="2265" b="1" dirty="0">
              <a:solidFill>
                <a:srgbClr val="4E3926"/>
              </a:solidFill>
              <a:latin typeface="楷体" panose="02010609060101010101" charset="-122"/>
              <a:ea typeface="楷体" panose="02010609060101010101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6968"/>
            <a:ext cx="12196995" cy="50828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0723" y="6079851"/>
            <a:ext cx="11788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新疆综合立体交通网示意图（出自星球研究所《什么是新疆</a:t>
            </a:r>
            <a:r>
              <a:rPr lang="en-US" altLang="zh-CN" sz="1600" dirty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endParaRPr lang="en-US" altLang="zh-CN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在图中能看到，新疆位于祖国的西北角，这里是</a:t>
            </a:r>
            <a:r>
              <a:rPr lang="zh-CN" altLang="en-US" sz="1600" dirty="0">
                <a:solidFill>
                  <a:srgbClr val="C7000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亚欧大陆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最中心的位置。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413062"/>
            <a:ext cx="10502564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55"/>
              </a:lnSpc>
              <a:spcBef>
                <a:spcPct val="0"/>
              </a:spcBef>
              <a:defRPr/>
            </a:pP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新疆在哪里？</a:t>
            </a:r>
            <a:endParaRPr lang="zh-CN" altLang="en-US" sz="2665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思源宋体-超粗体"/>
              <a:sym typeface="思源宋体-超粗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979804"/>
            <a:ext cx="12191999" cy="5696418"/>
            <a:chOff x="0" y="0"/>
            <a:chExt cx="4039565" cy="747255"/>
          </a:xfrm>
        </p:grpSpPr>
        <p:sp>
          <p:nvSpPr>
            <p:cNvPr id="9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defTabSz="609600">
                <a:defRPr/>
              </a:pPr>
              <a:endParaRPr lang="zh-CN" altLang="en-US" sz="12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25047" tIns="25047" rIns="25047" bIns="25047" rtlCol="0" anchor="ctr"/>
            <a:lstStyle/>
            <a:p>
              <a:pPr algn="ctr" defTabSz="609600">
                <a:lnSpc>
                  <a:spcPts val="1455"/>
                </a:lnSpc>
                <a:defRPr/>
              </a:pPr>
              <a:endParaRPr sz="12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5800" y="5187950"/>
            <a:ext cx="3846511" cy="1315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en-US" altLang="zh-CN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sz="1600" dirty="0">
                <a:latin typeface="隶书" panose="02010509060101010101" pitchFamily="49" charset="-122"/>
                <a:ea typeface="隶书" panose="02010509060101010101" pitchFamily="49" charset="-122"/>
              </a:rPr>
              <a:t>23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日下午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，习近平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总书记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出席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新疆维吾尔自治区成立</a:t>
            </a:r>
            <a:r>
              <a:rPr lang="en-US" altLang="zh-CN" sz="1600" dirty="0">
                <a:latin typeface="隶书" panose="02010509060101010101" pitchFamily="49" charset="-122"/>
                <a:ea typeface="隶书" panose="02010509060101010101" pitchFamily="49" charset="-122"/>
              </a:rPr>
              <a:t>70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周年庆祝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活动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，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少先队员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向习近平献花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。（新华社记者</a:t>
            </a:r>
            <a:r>
              <a:rPr lang="en-US" altLang="zh-CN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谢环驰摄）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1924" y="5255260"/>
            <a:ext cx="621776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sz="1600" dirty="0">
                <a:latin typeface="隶书" panose="02010509060101010101" pitchFamily="49" charset="-122"/>
                <a:ea typeface="隶书" panose="02010509060101010101" pitchFamily="49" charset="-122"/>
              </a:rPr>
              <a:t>24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日上午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，习近平总书记在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乌鲁木齐文化中心展览馆</a:t>
            </a:r>
            <a:r>
              <a:rPr lang="zh-CN" altLang="en-US" sz="16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参观新疆维吾尔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自治区成立</a:t>
            </a:r>
            <a:r>
              <a:rPr lang="en-US" altLang="zh-CN" sz="1600" dirty="0">
                <a:latin typeface="隶书" panose="02010509060101010101" pitchFamily="49" charset="-122"/>
                <a:ea typeface="隶书" panose="02010509060101010101" pitchFamily="49" charset="-122"/>
              </a:rPr>
              <a:t>70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周年主题成就展。（新华社记者</a:t>
            </a:r>
            <a:r>
              <a:rPr lang="en-US" altLang="zh-CN" sz="16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谢环驰摄）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412750"/>
            <a:ext cx="10150475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en-US" alt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2025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年</a:t>
            </a:r>
            <a:r>
              <a:rPr lang="en-US" alt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9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月</a:t>
            </a:r>
            <a:r>
              <a:rPr lang="en-US" alt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23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日，习爷爷来新疆庆祝自治区成立70周年</a:t>
            </a:r>
            <a:endParaRPr lang="zh-CN" altLang="en-US" sz="2665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思源宋体-超粗体"/>
              <a:sym typeface="思源宋体-超粗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3995" y="1149985"/>
            <a:ext cx="6151148" cy="4107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8" y="1149985"/>
            <a:ext cx="3806460" cy="41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7963" y="1332350"/>
            <a:ext cx="5704609" cy="4261619"/>
            <a:chOff x="5133975" y="964565"/>
            <a:chExt cx="6441440" cy="3227071"/>
          </a:xfrm>
        </p:grpSpPr>
        <p:grpSp>
          <p:nvGrpSpPr>
            <p:cNvPr id="9" name="Group 7"/>
            <p:cNvGrpSpPr/>
            <p:nvPr/>
          </p:nvGrpSpPr>
          <p:grpSpPr>
            <a:xfrm>
              <a:off x="5133975" y="964565"/>
              <a:ext cx="6441440" cy="3227070"/>
              <a:chOff x="0" y="0"/>
              <a:chExt cx="4039565" cy="747255"/>
            </a:xfrm>
          </p:grpSpPr>
          <p:sp>
            <p:nvSpPr>
              <p:cNvPr id="10" name="Freeform 8"/>
              <p:cNvSpPr/>
              <p:nvPr/>
            </p:nvSpPr>
            <p:spPr>
              <a:xfrm>
                <a:off x="0" y="0"/>
                <a:ext cx="4039565" cy="747255"/>
              </a:xfrm>
              <a:prstGeom prst="roundRect">
                <a:avLst/>
              </a:prstGeom>
              <a:solidFill>
                <a:srgbClr val="FFFFFF">
                  <a:alpha val="80000"/>
                </a:srgbClr>
              </a:solidFill>
            </p:spPr>
            <p:txBody>
              <a:bodyPr/>
              <a:lstStyle/>
              <a:p>
                <a:pPr defTabSz="609600">
                  <a:defRPr/>
                </a:pPr>
                <a:endParaRPr lang="zh-CN" altLang="en-US" sz="12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TextBox 9"/>
              <p:cNvSpPr txBox="1"/>
              <p:nvPr/>
            </p:nvSpPr>
            <p:spPr>
              <a:xfrm>
                <a:off x="0" y="9525"/>
                <a:ext cx="4039565" cy="737730"/>
              </a:xfrm>
              <a:prstGeom prst="roundRect">
                <a:avLst/>
              </a:prstGeom>
              <a:effectLst/>
            </p:spPr>
            <p:txBody>
              <a:bodyPr lIns="25047" tIns="25047" rIns="25047" bIns="25047" rtlCol="0" anchor="ctr"/>
              <a:lstStyle/>
              <a:p>
                <a:pPr algn="ctr" defTabSz="609600">
                  <a:lnSpc>
                    <a:spcPts val="1455"/>
                  </a:lnSpc>
                  <a:defRPr/>
                </a:pPr>
                <a:endParaRPr sz="120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556365" y="1180280"/>
              <a:ext cx="5713992" cy="301135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latin typeface="隶书" panose="02010509060101010101" pitchFamily="49" charset="-122"/>
                  <a:ea typeface="隶书" panose="02010509060101010101" pitchFamily="49" charset="-122"/>
                </a:rPr>
                <a:t>   </a:t>
              </a:r>
              <a:r>
                <a:rPr lang="en-US" altLang="zh-CN" sz="2400" b="1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 </a:t>
              </a:r>
              <a:r>
                <a:rPr lang="zh-CN" altLang="en-US" sz="22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中华文明博大精深、源远流长，是由各民族优秀文化百川汇流而成。</a:t>
              </a:r>
              <a:r>
                <a:rPr lang="zh-CN" altLang="en-US" sz="2200" dirty="0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要加强中华民族共同体历史、中华民族多元一体格局的研究，充分挖掘和有效运用新疆各民族交往的</a:t>
              </a:r>
              <a:r>
                <a:rPr lang="zh-CN" altLang="en-US" sz="22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历史事实、考古实物、文化遗存</a:t>
              </a:r>
              <a:r>
                <a:rPr lang="zh-CN" altLang="en-US" sz="2200" dirty="0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，讲清楚新疆自古以来就是我国不可分割的一部分和多民族聚居地区，新疆各民族是中华民族大家庭血脉相连、命运与共的重要成员</a:t>
              </a:r>
              <a:r>
                <a:rPr lang="zh-CN" altLang="en-US" sz="2200" dirty="0" smtClean="0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。</a:t>
              </a:r>
              <a:endParaRPr lang="zh-CN" altLang="en-US" sz="22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685800" y="413062"/>
            <a:ext cx="8942942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en-US" alt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2022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年</a:t>
            </a:r>
            <a:r>
              <a:rPr lang="en-US" alt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7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月</a:t>
            </a:r>
            <a:r>
              <a:rPr lang="en-US" alt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13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日，习爷爷参观新疆维吾尔自治区博物馆</a:t>
            </a:r>
            <a:endParaRPr lang="zh-CN" altLang="en-US" sz="2665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思源宋体-超粗体"/>
              <a:sym typeface="思源宋体-超粗体"/>
            </a:endParaRPr>
          </a:p>
        </p:txBody>
      </p:sp>
      <p:pic>
        <p:nvPicPr>
          <p:cNvPr id="12" name="Picture 2" descr="C:\Users\Administrator\Desktop\2022年7月 新疆考察 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10" y="2000338"/>
            <a:ext cx="4411775" cy="293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0" y="1075690"/>
            <a:ext cx="12186920" cy="5439410"/>
            <a:chOff x="-1793" y="-1"/>
            <a:chExt cx="24247" cy="108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793" y="-1"/>
              <a:ext cx="12113" cy="108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20" y="0"/>
              <a:ext cx="12134" cy="10821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479008" y="5363860"/>
            <a:ext cx="5357809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sz="2800" b="1" dirty="0">
                <a:solidFill>
                  <a:srgbClr val="C7000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丝绸之路穿过新疆地区</a:t>
            </a:r>
            <a:endParaRPr lang="zh-CN" sz="2800" b="1" dirty="0">
              <a:solidFill>
                <a:srgbClr val="C7000B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685800" y="413062"/>
            <a:ext cx="8942942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新疆</a:t>
            </a: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是古代丝绸之路的必经之地</a:t>
            </a:r>
            <a:endParaRPr lang="zh-CN" altLang="en-US" sz="2665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思源宋体-超粗体"/>
              <a:sym typeface="思源宋体-超粗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3935" y="615315"/>
            <a:ext cx="7088505" cy="5231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999" y="1419442"/>
            <a:ext cx="4064000" cy="1271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汉仪颜楷简" panose="00020600040101010101" charset="-122"/>
                <a:sym typeface="汉仪颜楷简" panose="00020600040101010101" charset="-122"/>
              </a:rPr>
              <a:t>        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汉仪颜楷简" panose="00020600040101010101" charset="-122"/>
                <a:sym typeface="汉仪颜楷简" panose="00020600040101010101" charset="-122"/>
              </a:rPr>
              <a:t>公元前60年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汉仪颜楷简" panose="00020600040101010101" charset="-122"/>
                <a:sym typeface="汉仪颜楷简" panose="00020600040101010101" charset="-122"/>
              </a:rPr>
              <a:t>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汉仪颜楷简" panose="00020600040101010101" charset="-122"/>
                <a:sym typeface="汉仪颜楷简" panose="00020600040101010101" charset="-122"/>
              </a:rPr>
              <a:t>汉朝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汉仪颜楷简" panose="00020600040101010101" charset="-122"/>
                <a:sym typeface="汉仪颜楷简" panose="00020600040101010101" charset="-122"/>
              </a:rPr>
              <a:t>始置西域都护府于乌垒城，郑吉任首任都护，统辖西域南北，汉朝号令自此行于西域。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汉仪颜楷简" panose="00020600040101010101" charset="-122"/>
              <a:sym typeface="汉仪颜楷简" panose="00020600040101010101" charset="-122"/>
            </a:endParaRPr>
          </a:p>
          <a:p>
            <a:pPr algn="just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汉仪颜楷简" panose="00020600040101010101" charset="-122"/>
              <a:sym typeface="汉仪颜楷简" panose="0002060004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607785" y="5438558"/>
            <a:ext cx="3886199" cy="1010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        司禾府印，于1959年在尼雅遗址采集，印面边长2厘米，印高1.6厘米，是掌管屯田事务机构的官府印章，即是管理农业的印信。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685800" y="413062"/>
            <a:ext cx="8942942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55"/>
              </a:lnSpc>
              <a:spcBef>
                <a:spcPct val="0"/>
              </a:spcBef>
              <a:defRPr/>
            </a:pPr>
            <a:r>
              <a:rPr lang="zh-CN" altLang="en-US" sz="2665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思源宋体-超粗体"/>
                <a:sym typeface="思源宋体-超粗体"/>
              </a:rPr>
              <a:t>西汉设西域都护府</a:t>
            </a:r>
            <a:endParaRPr lang="zh-CN" altLang="en-US" sz="2665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13" y="2690712"/>
            <a:ext cx="3907971" cy="268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114300"/>
            <a:ext cx="8856345" cy="5907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52574" y="6075680"/>
            <a:ext cx="8376733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2025年7月22日在新疆库车龟兹小巷内，一群舞者正跳着</a:t>
            </a:r>
            <a:r>
              <a:rPr lang="zh-CN" altLang="en-US" sz="1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萨玛瓦尔舞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方正粗黑宋简体" panose="02000000000000000000" charset="-122"/>
              </a:rPr>
              <a:t>——一种源自千年古龟兹的古老舞蹈。（新华社记者 耿馨宁 摄）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84150"/>
            <a:ext cx="3810000" cy="6067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350" y="184150"/>
            <a:ext cx="7658100" cy="45053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744585" y="4765675"/>
            <a:ext cx="31597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202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年7月20日，演员在中国新疆国际民族舞蹈节开幕式上表演开场舞《让我们舞起来》。（中国日报记者 邹红 摄）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438650" y="5255351"/>
            <a:ext cx="3314700" cy="1010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唐代彩绘泥塑俑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，新疆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维吾尔自治区博物馆藏，吐鲁番市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阿斯塔那墓葬出土。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裙子, 桌子, 站, 电话&#10;&#10;AI 生成的内容可能不正确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7231"/>
            <a:ext cx="4023337" cy="72152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65905" y="272732"/>
            <a:ext cx="4102760" cy="5324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头部为木塑彩绘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身躯以木柱支撑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胳膊用纸捻制成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头微向左侧，面绘花钿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上身着联珠团窠对鹊纹的绫织半臂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肩披黄底白花罗织披帛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下身穿红、黄相间竖条曳地间裙，裙子为绢、绫拼合制成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间裙外罩有纱质蓝色透明笼裙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  <a:p>
            <a:pPr marL="285750" indent="-285750" fontAlgn="auto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胸前腰带更是以缂丝工艺织成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  <a:cs typeface="方正粗黑宋简体" panose="02000000000000000000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912068" y="477657"/>
            <a:ext cx="2186857" cy="2138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197100" y="1005522"/>
            <a:ext cx="1961197" cy="743268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330619" y="1603948"/>
            <a:ext cx="2789896" cy="1480882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31988" y="1005522"/>
            <a:ext cx="2033917" cy="1168083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912068" y="1942464"/>
            <a:ext cx="550545" cy="510153"/>
          </a:xfrm>
          <a:prstGeom prst="ellipse">
            <a:avLst/>
          </a:prstGeom>
          <a:noFill/>
          <a:ln w="28575" cmpd="sng">
            <a:solidFill>
              <a:srgbClr val="DF1F1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7" idx="5"/>
          </p:cNvCxnSpPr>
          <p:nvPr/>
        </p:nvCxnSpPr>
        <p:spPr>
          <a:xfrm>
            <a:off x="2381988" y="2377907"/>
            <a:ext cx="1776309" cy="336460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168400" y="2145242"/>
            <a:ext cx="2989897" cy="1168800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197100" y="3907790"/>
            <a:ext cx="1961197" cy="603438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2031988" y="3595111"/>
            <a:ext cx="709307" cy="656151"/>
          </a:xfrm>
          <a:prstGeom prst="ellipse">
            <a:avLst/>
          </a:prstGeom>
          <a:noFill/>
          <a:ln w="28575" cmpd="sng">
            <a:solidFill>
              <a:srgbClr val="DF1F1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25" idx="6"/>
          </p:cNvCxnSpPr>
          <p:nvPr/>
        </p:nvCxnSpPr>
        <p:spPr>
          <a:xfrm>
            <a:off x="2741295" y="3923187"/>
            <a:ext cx="1447154" cy="823947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031988" y="2772031"/>
            <a:ext cx="2153568" cy="2520297"/>
          </a:xfrm>
          <a:prstGeom prst="line">
            <a:avLst/>
          </a:prstGeom>
          <a:ln>
            <a:solidFill>
              <a:srgbClr val="DF1F1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158298" y="5975348"/>
            <a:ext cx="4404790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唐代女舞俑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</a:rPr>
              <a:t>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新疆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维吾尔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自治区博物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馆藏，吐鲁番市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方正粗黑宋简体" panose="02000000000000000000" charset="-122"/>
                <a:sym typeface="+mn-ea"/>
              </a:rPr>
              <a:t>阿斯塔那墓葬出土。</a:t>
            </a:r>
            <a:endParaRPr lang="zh-CN" altLang="en-US" dirty="0"/>
          </a:p>
        </p:txBody>
      </p:sp>
      <p:pic>
        <p:nvPicPr>
          <p:cNvPr id="50" name="图片 49" descr="图片包含 裙子, 桌子, 站, 电话&#10;&#10;AI 生成的内容可能不正确。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9" t="5488" r="40080" b="76546"/>
          <a:stretch>
            <a:fillRect/>
          </a:stretch>
        </p:blipFill>
        <p:spPr>
          <a:xfrm>
            <a:off x="6754812" y="64194"/>
            <a:ext cx="2481943" cy="2481943"/>
          </a:xfrm>
          <a:prstGeom prst="ellipse">
            <a:avLst/>
          </a:prstGeom>
        </p:spPr>
      </p:pic>
      <p:pic>
        <p:nvPicPr>
          <p:cNvPr id="51" name="图片 50" descr="图片包含 裙子, 桌子, 站, 电话&#10;&#10;AI 生成的内容可能不正确。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0" t="37390" r="38756" b="41625"/>
          <a:stretch>
            <a:fillRect/>
          </a:stretch>
        </p:blipFill>
        <p:spPr>
          <a:xfrm>
            <a:off x="9219645" y="262612"/>
            <a:ext cx="2972355" cy="2972355"/>
          </a:xfrm>
          <a:prstGeom prst="ellipse">
            <a:avLst/>
          </a:prstGeom>
        </p:spPr>
      </p:pic>
      <p:pic>
        <p:nvPicPr>
          <p:cNvPr id="52" name="图片 51" descr="图片包含 裙子, 桌子, 站, 电话&#10;&#10;AI 生成的内容可能不正确。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7" t="29185" r="31564" b="50000"/>
          <a:stretch>
            <a:fillRect/>
          </a:stretch>
        </p:blipFill>
        <p:spPr>
          <a:xfrm>
            <a:off x="7799309" y="2714367"/>
            <a:ext cx="2481943" cy="2481943"/>
          </a:xfrm>
          <a:prstGeom prst="ellipse">
            <a:avLst/>
          </a:prstGeom>
        </p:spPr>
      </p:pic>
      <p:pic>
        <p:nvPicPr>
          <p:cNvPr id="53" name="图片 52" descr="图片包含 裙子, 桌子, 站, 电话&#10;&#10;AI 生成的内容可能不正确。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9" t="47608" r="26156" b="25490"/>
          <a:stretch>
            <a:fillRect/>
          </a:stretch>
        </p:blipFill>
        <p:spPr>
          <a:xfrm>
            <a:off x="9710057" y="4335160"/>
            <a:ext cx="2481943" cy="2481943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334.4,&quot;left&quot;:412.85,&quot;top&quot;:185.75,&quot;width&quot;:488.75}"/>
</p:tagLst>
</file>

<file path=ppt/tags/tag2.xml><?xml version="1.0" encoding="utf-8"?>
<p:tagLst xmlns:p="http://schemas.openxmlformats.org/presentationml/2006/main">
  <p:tag name="KSO_WM_DIAGRAM_VIRTUALLY_FRAME" val="{&quot;height&quot;:334.4,&quot;left&quot;:412.85,&quot;top&quot;:185.75,&quot;width&quot;:488.7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1562</Words>
  <Application>WPS 演示</Application>
  <PresentationFormat>自定义</PresentationFormat>
  <Paragraphs>79</Paragraphs>
  <Slides>18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Arial</vt:lpstr>
      <vt:lpstr>宋体</vt:lpstr>
      <vt:lpstr>Wingdings</vt:lpstr>
      <vt:lpstr>华文中宋</vt:lpstr>
      <vt:lpstr>思源宋体 Semi-Bold</vt:lpstr>
      <vt:lpstr>华文行楷</vt:lpstr>
      <vt:lpstr>思源宋体 Heavy</vt:lpstr>
      <vt:lpstr>隶书</vt:lpstr>
      <vt:lpstr>方正楷体简体</vt:lpstr>
      <vt:lpstr>思源宋体-超粗体</vt:lpstr>
      <vt:lpstr>Calibri</vt:lpstr>
      <vt:lpstr>方正姚体</vt:lpstr>
      <vt:lpstr>华文隶书</vt:lpstr>
      <vt:lpstr>汉仪颜楷简</vt:lpstr>
      <vt:lpstr>方正粗黑宋简体</vt:lpstr>
      <vt:lpstr>楷体</vt:lpstr>
      <vt:lpstr>字由点字小隶书</vt:lpstr>
      <vt:lpstr>微软雅黑</vt:lpstr>
      <vt:lpstr>Arial Unicode MS</vt:lpstr>
      <vt:lpstr>等线</vt:lpstr>
      <vt:lpstr>方正仿宋_GB2312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耳博</dc:creator>
  <cp:lastModifiedBy>王彬</cp:lastModifiedBy>
  <cp:revision>65</cp:revision>
  <dcterms:created xsi:type="dcterms:W3CDTF">2021-10-15T03:05:00Z</dcterms:created>
  <dcterms:modified xsi:type="dcterms:W3CDTF">2025-11-17T01:13:13Z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08517677FBD445C194D9B949620E4DC9_13</vt:lpwstr>
  </property>
  <property fmtid="{D5CDD505-2E9C-101B-9397-08002B2CF9AE}" pid="3" name="KSOProductBuildVer">
    <vt:lpwstr>2052-12.1.0.23542</vt:lpwstr>
  </property>
</Properties>
</file>