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1.svg" ContentType="image/svg+xml"/>
  <Override PartName="/ppt/media/image13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84" r:id="rId3"/>
    <p:sldId id="401" r:id="rId4"/>
    <p:sldId id="391" r:id="rId5"/>
    <p:sldId id="393" r:id="rId6"/>
    <p:sldId id="394" r:id="rId7"/>
    <p:sldId id="381" r:id="rId9"/>
    <p:sldId id="380" r:id="rId10"/>
    <p:sldId id="395" r:id="rId11"/>
    <p:sldId id="382" r:id="rId12"/>
    <p:sldId id="384" r:id="rId13"/>
    <p:sldId id="397" r:id="rId14"/>
    <p:sldId id="387" r:id="rId15"/>
    <p:sldId id="389" r:id="rId16"/>
    <p:sldId id="385" r:id="rId17"/>
    <p:sldId id="386" r:id="rId18"/>
    <p:sldId id="400" r:id="rId19"/>
    <p:sldId id="398" r:id="rId20"/>
    <p:sldId id="388" r:id="rId21"/>
    <p:sldId id="390" r:id="rId22"/>
    <p:sldId id="392" r:id="rId23"/>
    <p:sldId id="285" r:id="rId24"/>
  </p:sldIdLst>
  <p:sldSz cx="18288000" cy="10287000"/>
  <p:notesSz cx="6858000" cy="9144000"/>
  <p:embeddedFontLst>
    <p:embeddedFont>
      <p:font typeface="华文中宋" panose="02010600040101010101" pitchFamily="2" charset="-122"/>
      <p:regular r:id="rId28"/>
    </p:embeddedFont>
    <p:embeddedFont>
      <p:font typeface="华文行楷" panose="02010800040101010101" pitchFamily="2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方正小标宋简体" panose="02010600010101010101" charset="-122"/>
      <p:regular r:id="rId31"/>
    </p:embeddedFont>
    <p:embeddedFont>
      <p:font typeface="方正姚体" panose="02010601030101010101" pitchFamily="2" charset="-122"/>
      <p:regular r:id="rId32"/>
    </p:embeddedFont>
    <p:embeddedFont>
      <p:font typeface="隶书" panose="02010509060101010101" pitchFamily="49" charset="-122"/>
      <p:regular r:id="rId33"/>
    </p:embeddedFont>
    <p:embeddedFont>
      <p:font typeface="Calibri" panose="020F0502020204030204"/>
      <p:regular r:id="rId34"/>
      <p:bold r:id="rId35"/>
      <p:italic r:id="rId36"/>
      <p:boldItalic r:id="rId37"/>
    </p:embeddedFont>
    <p:embeddedFont>
      <p:font typeface="等线" panose="02010600030101010101" charset="-122"/>
      <p:regular r:id="rId38"/>
    </p:embeddedFont>
    <p:embeddedFont>
      <p:font typeface="字由点字小隶书" panose="02010600030101010101" charset="-122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puptRtD4yfV1cSQolp9Ag==" hashData="5aSZW/64BKFfyvedw+wXj1BBtfY="/>
  <p:extLst>
    <p:ext uri="{EFAFB233-063F-42B5-8137-9DF3F51BA10A}">
      <p15:sldGuideLst xmlns:p15="http://schemas.microsoft.com/office/powerpoint/2012/main">
        <p15:guide id="1" orient="horz" pos="3208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DE5"/>
    <a:srgbClr val="F7F5EE"/>
    <a:srgbClr val="672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673" autoAdjust="0"/>
  </p:normalViewPr>
  <p:slideViewPr>
    <p:cSldViewPr showGuides="1">
      <p:cViewPr varScale="1">
        <p:scale>
          <a:sx n="39" d="100"/>
          <a:sy n="39" d="100"/>
        </p:scale>
        <p:origin x="940" y="52"/>
      </p:cViewPr>
      <p:guideLst>
        <p:guide orient="horz" pos="3208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font" Target="fonts/font12.fntdata"/><Relationship Id="rId38" Type="http://schemas.openxmlformats.org/officeDocument/2006/relationships/font" Target="fonts/font11.fntdata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1411E6-3E53-489C-AB4A-15F1D84595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537A5-8B49-421B-96C1-584903ED76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图源</a:t>
            </a:r>
            <a:r>
              <a:rPr lang="en-US" altLang="zh-CN" dirty="0"/>
              <a:t>;</a:t>
            </a:r>
            <a:r>
              <a:rPr lang="zh-CN" altLang="en-US" dirty="0"/>
              <a:t>国家文物局《中国考古百年》专题征文《赋彩仰韶文化</a:t>
            </a:r>
            <a:r>
              <a:rPr lang="en-US" altLang="zh-CN" dirty="0"/>
              <a:t> </a:t>
            </a:r>
            <a:r>
              <a:rPr lang="zh-CN" altLang="en-US" dirty="0"/>
              <a:t>探访仰韶村考古遗址公园》、《从仰韶村遗址保护看基层组织保护文物的作用》</a:t>
            </a:r>
            <a:endParaRPr lang="en-US" altLang="zh-CN" dirty="0"/>
          </a:p>
          <a:p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新华社发（三门峡市委宣传部提供）</a:t>
            </a:r>
            <a:endParaRPr lang="en-US" altLang="zh-CN" sz="1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（</a:t>
            </a:r>
            <a:r>
              <a:rPr lang="en-US" altLang="zh-CN" sz="1200" dirty="0">
                <a:latin typeface="隶书" panose="02010509060101010101" pitchFamily="49" charset="-122"/>
                <a:ea typeface="隶书" panose="02010509060101010101" pitchFamily="49" charset="-122"/>
              </a:rPr>
              <a:t>10</a:t>
            </a: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月</a:t>
            </a:r>
            <a:r>
              <a:rPr lang="en-US" altLang="zh-CN" sz="1200" dirty="0">
                <a:latin typeface="隶书" panose="02010509060101010101" pitchFamily="49" charset="-122"/>
                <a:ea typeface="隶书" panose="02010509060101010101" pitchFamily="49" charset="-122"/>
              </a:rPr>
              <a:t>15</a:t>
            </a: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日摄）。</a:t>
            </a:r>
            <a:endParaRPr lang="zh-CN" altLang="en-US" sz="1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新华社记者</a:t>
            </a:r>
            <a:r>
              <a:rPr lang="en-US" altLang="zh-CN" sz="12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许雅楠</a:t>
            </a:r>
            <a:r>
              <a:rPr lang="en-US" altLang="zh-CN" sz="1200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200" dirty="0">
                <a:latin typeface="隶书" panose="02010509060101010101" pitchFamily="49" charset="-122"/>
                <a:ea typeface="隶书" panose="02010509060101010101" pitchFamily="49" charset="-122"/>
              </a:rPr>
              <a:t>摄</a:t>
            </a:r>
            <a:endParaRPr lang="zh-CN" altLang="en-US" sz="1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图源：三门峡庙底沟博物馆微信公众号 </a:t>
            </a:r>
            <a:r>
              <a:rPr lang="en-US" altLang="zh-CN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《</a:t>
            </a:r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人民币上的“千年纹饰”：庙底沟文化的美学传承</a:t>
            </a:r>
            <a:r>
              <a:rPr lang="en-US" altLang="zh-CN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》</a:t>
            </a:r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右图《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庙底沟文化鱼纹彩陶论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（上）》王仁湘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algn="just"/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图源：三门峡博物馆官网 张峰</a:t>
            </a:r>
            <a:r>
              <a:rPr lang="en-US" altLang="zh-CN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《</a:t>
            </a:r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谈馆藏庙底沟彩陶的艺术魅力</a:t>
            </a:r>
            <a:r>
              <a:rPr lang="en-US" altLang="zh-CN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》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记者</a:t>
            </a:r>
            <a:r>
              <a:rPr lang="en-US" altLang="zh-CN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董亮</a:t>
            </a:r>
            <a:r>
              <a:rPr lang="en-US" altLang="zh-CN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蔡迅</a:t>
            </a:r>
            <a:r>
              <a:rPr lang="en-US" altLang="zh-CN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翔摄</a:t>
            </a:r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图源：统编初中历史教科书七年级上册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algn="just"/>
            <a:endParaRPr lang="en-US" altLang="zh-CN" sz="1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/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图源：河南省人民政府门户网站</a:t>
            </a:r>
            <a:r>
              <a:rPr lang="en-US" altLang="zh-CN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www.henan.gov.cn</a:t>
            </a:r>
            <a:endParaRPr lang="zh-CN" altLang="en-US" sz="1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视频来源：渭南青年网</a:t>
            </a:r>
            <a:endParaRPr lang="zh-CN" altLang="en-US" sz="1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en-US" sz="1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2E3239"/>
                </a:solidFill>
                <a:latin typeface="字由点字小隶书" panose="02010600030101010101" charset="-122"/>
                <a:ea typeface="字由点字小隶书" panose="02010600030101010101" charset="-122"/>
                <a:cs typeface="思源宋体-超粗体"/>
                <a:sym typeface="思源宋体-超粗体"/>
              </a:rPr>
              <a:t>河南日报客户端记者</a:t>
            </a:r>
            <a:r>
              <a:rPr lang="en-US" altLang="zh-CN" dirty="0">
                <a:solidFill>
                  <a:srgbClr val="2E3239"/>
                </a:solidFill>
                <a:latin typeface="字由点字小隶书" panose="02010600030101010101" charset="-122"/>
                <a:ea typeface="字由点字小隶书" panose="02010600030101010101" charset="-122"/>
                <a:cs typeface="思源宋体-超粗体"/>
                <a:sym typeface="思源宋体-超粗体"/>
              </a:rPr>
              <a:t> </a:t>
            </a:r>
            <a:r>
              <a:rPr lang="zh-CN" altLang="en-US" dirty="0">
                <a:solidFill>
                  <a:srgbClr val="2E3239"/>
                </a:solidFill>
                <a:latin typeface="字由点字小隶书" panose="02010600030101010101" charset="-122"/>
                <a:ea typeface="字由点字小隶书" panose="02010600030101010101" charset="-122"/>
                <a:cs typeface="思源宋体-超粗体"/>
                <a:sym typeface="思源宋体-超粗体"/>
              </a:rPr>
              <a:t>邓放《三门峡庙底沟博物馆：探寻华夏文明的彩陶密码》</a:t>
            </a:r>
            <a:endParaRPr lang="zh-CN" altLang="en-US" dirty="0">
              <a:solidFill>
                <a:srgbClr val="2E3239"/>
              </a:solidFill>
              <a:latin typeface="字由点字小隶书" panose="02010600030101010101" charset="-122"/>
              <a:ea typeface="字由点字小隶书" panose="02010600030101010101" charset="-122"/>
              <a:cs typeface="思源宋体-超粗体"/>
              <a:sym typeface="思源宋体-超粗体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图源：澎湃新闻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algn="just"/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图源：河南文化和旅游厅官网</a:t>
            </a:r>
            <a:r>
              <a:rPr lang="en-US" altLang="zh-CN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《</a:t>
            </a:r>
            <a:r>
              <a:rPr lang="zh-CN" altLang="en-US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史前中国的第一次“艺术浪潮”扩张</a:t>
            </a:r>
            <a:r>
              <a:rPr lang="en-US" altLang="zh-CN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》</a:t>
            </a:r>
            <a:r>
              <a:rPr lang="zh-CN" altLang="en-US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、国家文物局官网《中国考古百年》专题《</a:t>
            </a:r>
            <a:r>
              <a:rPr lang="zh-CN" altLang="en-US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百年考古，</a:t>
            </a:r>
            <a:r>
              <a:rPr lang="en-US" altLang="zh-CN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</a:t>
            </a:r>
            <a:r>
              <a:rPr lang="zh-CN" altLang="en-US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重写</a:t>
            </a:r>
            <a:r>
              <a:rPr lang="en-US" altLang="zh-CN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”</a:t>
            </a:r>
            <a:r>
              <a:rPr lang="zh-CN" altLang="en-US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了一部怎样的中国史》</a:t>
            </a:r>
            <a:endParaRPr lang="zh-CN" altLang="en-US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/>
            <a:endParaRPr lang="zh-CN" altLang="en-US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/>
            <a:endParaRPr lang="zh-CN" altLang="en-US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dirty="0">
                <a:solidFill>
                  <a:srgbClr val="2E3239"/>
                </a:solidFill>
                <a:latin typeface="字由点字小隶书" panose="02010600030101010101" charset="-122"/>
                <a:ea typeface="字由点字小隶书" panose="02010600030101010101" charset="-122"/>
                <a:cs typeface="思源宋体-超粗体"/>
                <a:sym typeface="思源宋体-超粗体"/>
              </a:rPr>
              <a:t>河南日报客户端记者</a:t>
            </a:r>
            <a:r>
              <a:rPr lang="en-US" altLang="zh-CN" dirty="0">
                <a:solidFill>
                  <a:srgbClr val="2E3239"/>
                </a:solidFill>
                <a:latin typeface="字由点字小隶书" panose="02010600030101010101" charset="-122"/>
                <a:ea typeface="字由点字小隶书" panose="02010600030101010101" charset="-122"/>
                <a:cs typeface="思源宋体-超粗体"/>
                <a:sym typeface="思源宋体-超粗体"/>
              </a:rPr>
              <a:t> </a:t>
            </a:r>
            <a:r>
              <a:rPr lang="zh-CN" altLang="en-US" dirty="0">
                <a:solidFill>
                  <a:srgbClr val="2E3239"/>
                </a:solidFill>
                <a:latin typeface="字由点字小隶书" panose="02010600030101010101" charset="-122"/>
                <a:ea typeface="字由点字小隶书" panose="02010600030101010101" charset="-122"/>
                <a:cs typeface="思源宋体-超粗体"/>
                <a:sym typeface="思源宋体-超粗体"/>
              </a:rPr>
              <a:t>邓放《三门峡庙底沟博物馆：探寻华夏文明的彩陶密码》</a:t>
            </a:r>
            <a:endParaRPr lang="zh-CN" altLang="en-US" dirty="0">
              <a:solidFill>
                <a:srgbClr val="2E3239"/>
              </a:solidFill>
              <a:latin typeface="字由点字小隶书" panose="02010600030101010101" charset="-122"/>
              <a:ea typeface="字由点字小隶书" panose="02010600030101010101" charset="-122"/>
              <a:cs typeface="思源宋体-超粗体"/>
              <a:sym typeface="思源宋体-超粗体"/>
            </a:endParaRPr>
          </a:p>
          <a:p>
            <a:pPr algn="just"/>
            <a:endParaRPr lang="zh-CN" altLang="en-US" dirty="0">
              <a:solidFill>
                <a:srgbClr val="2E3239"/>
              </a:solidFill>
              <a:latin typeface="字由点字小隶书" panose="02010600030101010101" charset="-122"/>
              <a:ea typeface="字由点字小隶书" panose="02010600030101010101" charset="-122"/>
              <a:cs typeface="思源宋体-超粗体"/>
              <a:sym typeface="思源宋体-超粗体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图源：王仁湘著作《史前中国的艺术浪潮：庙底沟文化彩陶研究》</a:t>
            </a:r>
            <a:endParaRPr lang="zh-CN" altLang="en-US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/>
            <a:endParaRPr lang="zh-CN" altLang="en-US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图源：左图成都市新津区文化馆《</a:t>
            </a:r>
            <a:r>
              <a:rPr lang="en-US" altLang="zh-CN"/>
              <a:t>“</a:t>
            </a:r>
            <a:r>
              <a:rPr lang="zh-CN" altLang="en-US"/>
              <a:t>津</a:t>
            </a:r>
            <a:r>
              <a:rPr lang="en-US" altLang="zh-CN"/>
              <a:t>”</a:t>
            </a:r>
            <a:r>
              <a:rPr lang="zh-CN" altLang="en-US"/>
              <a:t>致文化</a:t>
            </a:r>
            <a:r>
              <a:rPr lang="en-US" altLang="zh-CN"/>
              <a:t>•</a:t>
            </a:r>
            <a:r>
              <a:rPr lang="zh-CN" altLang="en-US"/>
              <a:t>每日一课</a:t>
            </a:r>
            <a:r>
              <a:rPr lang="en-US" altLang="zh-CN"/>
              <a:t> | 2022</a:t>
            </a:r>
            <a:r>
              <a:rPr lang="zh-CN" altLang="en-US"/>
              <a:t>（</a:t>
            </a:r>
            <a:r>
              <a:rPr lang="en-US" altLang="zh-CN"/>
              <a:t>138</a:t>
            </a:r>
            <a:r>
              <a:rPr lang="zh-CN" altLang="en-US"/>
              <a:t>）：陶艺制作过程》；右图《文物中国史</a:t>
            </a:r>
            <a:r>
              <a:rPr lang="en-US" altLang="zh-CN"/>
              <a:t>·</a:t>
            </a:r>
            <a:r>
              <a:rPr lang="zh-CN" altLang="en-US"/>
              <a:t>史前时代》</a:t>
            </a:r>
            <a:r>
              <a:rPr lang="en-US" altLang="zh-CN"/>
              <a:t>127</a:t>
            </a:r>
            <a:r>
              <a:rPr lang="zh-CN" altLang="en-US"/>
              <a:t>页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记者</a:t>
            </a:r>
            <a:r>
              <a:rPr lang="en-US" altLang="zh-CN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董亮</a:t>
            </a:r>
            <a:r>
              <a:rPr lang="en-US" altLang="zh-CN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蔡迅</a:t>
            </a:r>
            <a:r>
              <a:rPr lang="en-US" altLang="zh-CN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翔摄</a:t>
            </a:r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图源：统编初中历史教科书七年级上册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algn="just"/>
            <a:endParaRPr lang="en-US" altLang="zh-CN" sz="1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/>
            <a:r>
              <a:rPr lang="zh-CN" altLang="en-US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图源：河南省人民政府门户网站</a:t>
            </a:r>
            <a:r>
              <a:rPr lang="en-US" altLang="zh-CN" sz="1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www.henan.gov.cn</a:t>
            </a:r>
            <a:endParaRPr lang="zh-CN" altLang="en-US" sz="1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en-US" sz="1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图源：三门峡博物馆官网 张峰</a:t>
            </a:r>
            <a:r>
              <a:rPr lang="en-US" altLang="zh-CN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《</a:t>
            </a:r>
            <a:r>
              <a:rPr lang="zh-CN" altLang="en-US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谈馆藏庙底沟彩陶的艺术魅力</a:t>
            </a:r>
            <a:r>
              <a:rPr lang="en-US" altLang="zh-CN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》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22537A5-8B49-421B-96C1-584903ED76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6" Type="http://schemas.openxmlformats.org/officeDocument/2006/relationships/slideLayout" Target="../slideLayouts/slideLayout7.xml"/><Relationship Id="rId15" Type="http://schemas.microsoft.com/office/2007/relationships/hdphoto" Target="../media/image16.wdp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svg"/><Relationship Id="rId11" Type="http://schemas.openxmlformats.org/officeDocument/2006/relationships/image" Target="../media/image12.png"/><Relationship Id="rId10" Type="http://schemas.openxmlformats.org/officeDocument/2006/relationships/image" Target="../media/image11.sv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44.png"/><Relationship Id="rId3" Type="http://schemas.openxmlformats.org/officeDocument/2006/relationships/tags" Target="../tags/tag1.xml"/><Relationship Id="rId2" Type="http://schemas.openxmlformats.org/officeDocument/2006/relationships/image" Target="../media/image43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image" Target="../media/image47.png"/><Relationship Id="rId3" Type="http://schemas.openxmlformats.org/officeDocument/2006/relationships/tags" Target="../tags/tag6.xml"/><Relationship Id="rId2" Type="http://schemas.openxmlformats.org/officeDocument/2006/relationships/image" Target="../media/image43.png"/><Relationship Id="rId1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3" Type="http://schemas.openxmlformats.org/officeDocument/2006/relationships/image" Target="../media/image42.png"/><Relationship Id="rId2" Type="http://schemas.openxmlformats.org/officeDocument/2006/relationships/tags" Target="../tags/tag8.xml"/><Relationship Id="rId1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8.svg"/><Relationship Id="rId7" Type="http://schemas.openxmlformats.org/officeDocument/2006/relationships/image" Target="../media/image56.png"/><Relationship Id="rId6" Type="http://schemas.openxmlformats.org/officeDocument/2006/relationships/image" Target="../media/image6.sv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4.svg"/><Relationship Id="rId2" Type="http://schemas.openxmlformats.org/officeDocument/2006/relationships/image" Target="../media/image5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BE8447">
                <a:alpha val="69804"/>
              </a:srgbClr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</a:p>
          </p:txBody>
        </p:sp>
      </p:grpSp>
      <p:sp>
        <p:nvSpPr>
          <p:cNvPr id="46" name="Freeform 6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81000" y="895621"/>
            <a:ext cx="17526000" cy="8495759"/>
          </a:xfrm>
          <a:custGeom>
            <a:avLst/>
            <a:gdLst/>
            <a:ahLst/>
            <a:cxnLst/>
            <a:rect l="l" t="t" r="r" b="b"/>
            <a:pathLst>
              <a:path w="16122068" h="8495759">
                <a:moveTo>
                  <a:pt x="0" y="0"/>
                </a:moveTo>
                <a:lnTo>
                  <a:pt x="16122068" y="0"/>
                </a:lnTo>
                <a:lnTo>
                  <a:pt x="16122068" y="8495758"/>
                </a:lnTo>
                <a:lnTo>
                  <a:pt x="0" y="84957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Freeform 9"/>
          <p:cNvSpPr/>
          <p:nvPr/>
        </p:nvSpPr>
        <p:spPr>
          <a:xfrm>
            <a:off x="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>
          <a:xfrm>
            <a:off x="2583305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>
          <a:xfrm>
            <a:off x="516661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>
          <a:xfrm>
            <a:off x="7749915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>
          <a:xfrm>
            <a:off x="1033322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4" y="0"/>
                </a:lnTo>
                <a:lnTo>
                  <a:pt x="2583304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>
          <a:xfrm>
            <a:off x="0" y="16301"/>
            <a:ext cx="4306921" cy="336723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1" y="0"/>
                </a:lnTo>
                <a:lnTo>
                  <a:pt x="4306921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>
          <a:xfrm>
            <a:off x="4306921" y="16301"/>
            <a:ext cx="4306921" cy="336723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0" y="0"/>
                </a:lnTo>
                <a:lnTo>
                  <a:pt x="4306920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>
          <a:xfrm>
            <a:off x="8613841" y="3749"/>
            <a:ext cx="4836899" cy="378158"/>
          </a:xfrm>
          <a:custGeom>
            <a:avLst/>
            <a:gdLst/>
            <a:ahLst/>
            <a:cxnLst/>
            <a:rect l="l" t="t" r="r" b="b"/>
            <a:pathLst>
              <a:path w="4836899" h="378158">
                <a:moveTo>
                  <a:pt x="0" y="0"/>
                </a:moveTo>
                <a:lnTo>
                  <a:pt x="4836900" y="0"/>
                </a:lnTo>
                <a:lnTo>
                  <a:pt x="4836900" y="378157"/>
                </a:lnTo>
                <a:lnTo>
                  <a:pt x="0" y="37815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>
          <a:xfrm>
            <a:off x="13450741" y="16301"/>
            <a:ext cx="4837259" cy="378186"/>
          </a:xfrm>
          <a:custGeom>
            <a:avLst/>
            <a:gdLst/>
            <a:ahLst/>
            <a:cxnLst/>
            <a:rect l="l" t="t" r="r" b="b"/>
            <a:pathLst>
              <a:path w="4837259" h="378186">
                <a:moveTo>
                  <a:pt x="0" y="0"/>
                </a:moveTo>
                <a:lnTo>
                  <a:pt x="4837259" y="0"/>
                </a:lnTo>
                <a:lnTo>
                  <a:pt x="4837259" y="378186"/>
                </a:lnTo>
                <a:lnTo>
                  <a:pt x="0" y="37818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>
          <a:xfrm>
            <a:off x="14208177" y="6142705"/>
            <a:ext cx="4079823" cy="4486379"/>
          </a:xfrm>
          <a:custGeom>
            <a:avLst/>
            <a:gdLst/>
            <a:ahLst/>
            <a:cxnLst/>
            <a:rect l="l" t="t" r="r" b="b"/>
            <a:pathLst>
              <a:path w="4079823" h="4486379">
                <a:moveTo>
                  <a:pt x="0" y="0"/>
                </a:moveTo>
                <a:lnTo>
                  <a:pt x="4079823" y="0"/>
                </a:lnTo>
                <a:lnTo>
                  <a:pt x="4079823" y="4486379"/>
                </a:lnTo>
                <a:lnTo>
                  <a:pt x="0" y="448637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>
          <a:xfrm>
            <a:off x="12916524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5"/>
          <p:cNvSpPr/>
          <p:nvPr/>
        </p:nvSpPr>
        <p:spPr>
          <a:xfrm>
            <a:off x="15499829" y="9744505"/>
            <a:ext cx="2788171" cy="542495"/>
          </a:xfrm>
          <a:custGeom>
            <a:avLst/>
            <a:gdLst/>
            <a:ahLst/>
            <a:cxnLst/>
            <a:rect l="l" t="t" r="r" b="b"/>
            <a:pathLst>
              <a:path w="2788171" h="542495">
                <a:moveTo>
                  <a:pt x="0" y="0"/>
                </a:moveTo>
                <a:lnTo>
                  <a:pt x="2788171" y="0"/>
                </a:lnTo>
                <a:lnTo>
                  <a:pt x="2788171" y="542495"/>
                </a:lnTo>
                <a:lnTo>
                  <a:pt x="0" y="5424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8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8"/>
          <p:cNvSpPr/>
          <p:nvPr/>
        </p:nvSpPr>
        <p:spPr>
          <a:xfrm>
            <a:off x="12434560" y="7574100"/>
            <a:ext cx="1967240" cy="1303200"/>
          </a:xfrm>
          <a:custGeom>
            <a:avLst/>
            <a:gdLst/>
            <a:ahLst/>
            <a:cxnLst/>
            <a:rect l="l" t="t" r="r" b="b"/>
            <a:pathLst>
              <a:path w="1967240" h="1303200">
                <a:moveTo>
                  <a:pt x="0" y="0"/>
                </a:moveTo>
                <a:lnTo>
                  <a:pt x="1967240" y="0"/>
                </a:lnTo>
                <a:lnTo>
                  <a:pt x="1967240" y="1303200"/>
                </a:lnTo>
                <a:lnTo>
                  <a:pt x="0" y="13032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54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27"/>
          <p:cNvSpPr/>
          <p:nvPr/>
        </p:nvSpPr>
        <p:spPr>
          <a:xfrm>
            <a:off x="2667000" y="5202108"/>
            <a:ext cx="1582993" cy="641832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3" y="0"/>
                </a:lnTo>
                <a:lnTo>
                  <a:pt x="1582993" y="641831"/>
                </a:lnTo>
                <a:lnTo>
                  <a:pt x="0" y="6418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9" name="Freeform 26"/>
          <p:cNvSpPr/>
          <p:nvPr/>
        </p:nvSpPr>
        <p:spPr>
          <a:xfrm>
            <a:off x="13942445" y="3694178"/>
            <a:ext cx="1582993" cy="641832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3" y="0"/>
                </a:lnTo>
                <a:lnTo>
                  <a:pt x="1582993" y="641832"/>
                </a:lnTo>
                <a:lnTo>
                  <a:pt x="0" y="6418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28"/>
          <p:cNvSpPr/>
          <p:nvPr/>
        </p:nvSpPr>
        <p:spPr>
          <a:xfrm>
            <a:off x="3674807" y="7734300"/>
            <a:ext cx="1582993" cy="641832"/>
          </a:xfrm>
          <a:custGeom>
            <a:avLst/>
            <a:gdLst/>
            <a:ahLst/>
            <a:cxnLst/>
            <a:rect l="l" t="t" r="r" b="b"/>
            <a:pathLst>
              <a:path w="1582993" h="641832">
                <a:moveTo>
                  <a:pt x="0" y="0"/>
                </a:moveTo>
                <a:lnTo>
                  <a:pt x="1582994" y="0"/>
                </a:lnTo>
                <a:lnTo>
                  <a:pt x="1582994" y="641832"/>
                </a:lnTo>
                <a:lnTo>
                  <a:pt x="0" y="6418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alphaModFix amt="67000"/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3">
            <a:alphaModFix amt="20000"/>
          </a:blip>
          <a:stretch>
            <a:fillRect/>
          </a:stretch>
        </p:blipFill>
        <p:spPr>
          <a:xfrm>
            <a:off x="4484742" y="2728632"/>
            <a:ext cx="9259065" cy="6206965"/>
          </a:xfrm>
          <a:prstGeom prst="rect">
            <a:avLst/>
          </a:prstGeom>
        </p:spPr>
      </p:pic>
      <p:sp>
        <p:nvSpPr>
          <p:cNvPr id="41" name="Freeform 18"/>
          <p:cNvSpPr/>
          <p:nvPr/>
        </p:nvSpPr>
        <p:spPr>
          <a:xfrm>
            <a:off x="2438400" y="1092283"/>
            <a:ext cx="13362266" cy="1841417"/>
          </a:xfrm>
          <a:custGeom>
            <a:avLst/>
            <a:gdLst/>
            <a:ahLst/>
            <a:cxnLst/>
            <a:rect l="l" t="t" r="r" b="b"/>
            <a:pathLst>
              <a:path w="13286066" h="1288615">
                <a:moveTo>
                  <a:pt x="0" y="0"/>
                </a:moveTo>
                <a:lnTo>
                  <a:pt x="13286065" y="0"/>
                </a:lnTo>
                <a:lnTo>
                  <a:pt x="13286065" y="1288615"/>
                </a:lnTo>
                <a:lnTo>
                  <a:pt x="0" y="128861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1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cxnSp>
        <p:nvCxnSpPr>
          <p:cNvPr id="42" name="直接连接符 41"/>
          <p:cNvCxnSpPr/>
          <p:nvPr/>
        </p:nvCxnSpPr>
        <p:spPr>
          <a:xfrm>
            <a:off x="7482000" y="1701883"/>
            <a:ext cx="9000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20"/>
          <p:cNvSpPr txBox="1"/>
          <p:nvPr/>
        </p:nvSpPr>
        <p:spPr>
          <a:xfrm>
            <a:off x="2819400" y="1371402"/>
            <a:ext cx="12680429" cy="13336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50"/>
              </a:lnSpc>
            </a:pPr>
            <a:r>
              <a:rPr lang="zh-CN" altLang="en-US" sz="4000" spc="77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思源宋体 Semi-Bold"/>
                <a:sym typeface="思源宋体 Semi-Bold"/>
              </a:rPr>
              <a:t>“红领巾传文脉  </a:t>
            </a:r>
            <a:r>
              <a:rPr lang="en-US" altLang="zh-CN" sz="4000" spc="77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思源宋体 Semi-Bold"/>
                <a:sym typeface="思源宋体 Semi-Bold"/>
              </a:rPr>
              <a:t>  </a:t>
            </a:r>
            <a:r>
              <a:rPr lang="zh-CN" altLang="en-US" sz="4000" spc="779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思源宋体 Semi-Bold"/>
                <a:sym typeface="思源宋体 Semi-Bold"/>
              </a:rPr>
              <a:t>跟着习爷爷学在博物馆” 主题系列队课</a:t>
            </a:r>
            <a:endParaRPr lang="en-US" sz="4000" spc="779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思源宋体 Semi-Bold"/>
              <a:sym typeface="思源宋体 Semi-Bold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372821" y="3390900"/>
            <a:ext cx="9644856" cy="47269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spc="252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思源宋体 Heavy"/>
                <a:sym typeface="思源宋体 Heavy"/>
              </a:rPr>
              <a:t>第二课</a:t>
            </a:r>
            <a:endParaRPr lang="en-US" sz="4800" spc="252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  <a:p>
            <a:pPr algn="ctr">
              <a:lnSpc>
                <a:spcPct val="120000"/>
              </a:lnSpc>
            </a:pPr>
            <a:r>
              <a:rPr lang="zh-CN" altLang="en-US" sz="8800" spc="252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思源宋体 Heavy"/>
                <a:sym typeface="思源宋体 Heavy"/>
              </a:rPr>
              <a:t>黄河先声</a:t>
            </a:r>
            <a:endParaRPr lang="en-US" sz="8800" spc="252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  <a:p>
            <a:pPr algn="ctr">
              <a:lnSpc>
                <a:spcPct val="120000"/>
              </a:lnSpc>
            </a:pPr>
            <a:r>
              <a:rPr lang="zh-CN" altLang="en-US" sz="6000" spc="252" dirty="0">
                <a:solidFill>
                  <a:srgbClr val="4E3926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思源宋体 Heavy"/>
                <a:sym typeface="思源宋体 Heavy"/>
              </a:rPr>
              <a:t>仰韶文化的彩陶</a:t>
            </a:r>
            <a:endParaRPr lang="zh-CN" altLang="en-US" sz="6000" spc="252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  <a:p>
            <a:pPr algn="ctr">
              <a:lnSpc>
                <a:spcPct val="120000"/>
              </a:lnSpc>
            </a:pPr>
            <a:endParaRPr lang="en-US" sz="6000" spc="252" dirty="0">
              <a:solidFill>
                <a:srgbClr val="4E3926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思源宋体 Heavy"/>
              <a:sym typeface="思源宋体 Heavy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3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extBox 2"/>
          <p:cNvSpPr txBox="1"/>
          <p:nvPr/>
        </p:nvSpPr>
        <p:spPr>
          <a:xfrm>
            <a:off x="1028700" y="619591"/>
            <a:ext cx="15753846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多变的庙底沟彩陶纹饰和庙底沟彩陶纹饰分布范围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2E3239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1049" y="2292605"/>
            <a:ext cx="1046440" cy="6472864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72B3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中国考古博物馆展出的庙底沟纹样彩陶出土于全国不同地区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b="3172"/>
          <a:stretch>
            <a:fillRect/>
          </a:stretch>
        </p:blipFill>
        <p:spPr>
          <a:xfrm>
            <a:off x="1045029" y="2044864"/>
            <a:ext cx="5320656" cy="68689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3998" y="2072078"/>
            <a:ext cx="8325004" cy="6982024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907061" y="9268336"/>
            <a:ext cx="8323566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2881" y="619591"/>
            <a:ext cx="8612837" cy="58121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72600" y="6431746"/>
            <a:ext cx="8383118" cy="13163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泥条盘筑法示意图</a:t>
            </a:r>
            <a:endParaRPr lang="zh-CN" altLang="en-US" sz="3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/>
            <a:r>
              <a:rPr lang="zh-CN" altLang="en-US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泥条盘筑法是仰韶文化时期广泛使用的一种制陶方法。这种方法是先将陶泥搓成条状，再把泥条盘圈叠筑至一定高度成为器壁，最后利用慢轮修整即可做成某种形状的器坯。</a:t>
            </a:r>
            <a:endParaRPr lang="zh-CN" altLang="en-US" sz="3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4219" r="8036" b="6558"/>
          <a:stretch>
            <a:fillRect/>
          </a:stretch>
        </p:blipFill>
        <p:spPr>
          <a:xfrm>
            <a:off x="434975" y="1803400"/>
            <a:ext cx="8783320" cy="7010400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1028700" y="619591"/>
            <a:ext cx="15753846" cy="615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古人如何制作陶器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2E3239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21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419600" y="9544165"/>
            <a:ext cx="12362946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1028700" y="619591"/>
            <a:ext cx="15753846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各地发现的庙底沟风格花瓣纹彩陶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2E3239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pic>
        <p:nvPicPr>
          <p:cNvPr id="2" name="图片 1" descr="C:/Users/lenovo/AppData/Local/Temp/kaimatting/20200313135850/output_aiMatting_20200313135856.pngoutput_aiMatting_2020031313585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2545" y="2019061"/>
            <a:ext cx="3861309" cy="271954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4"/>
          <p:cNvSpPr txBox="1"/>
          <p:nvPr/>
        </p:nvSpPr>
        <p:spPr>
          <a:xfrm>
            <a:off x="11422380" y="2686685"/>
            <a:ext cx="3204210" cy="13836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lstStyle/>
          <a:p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仰韶文化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庙底沟类型彩陶盆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琵琶嘴遗址出土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6" descr="C:/Users/lenovo/AppData/Local/Temp/kaimatting/20200313142642/output_aiMatting_20200313142646.pngoutput_aiMatting_202003131426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8" y="4504799"/>
            <a:ext cx="6243056" cy="16878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7" descr="C:/Users/lenovo/AppData/Local/Temp/kaimatting/20200313142758/output_aiMatting_20200313142908.pngoutput_aiMatting_202003131429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348" y="4846337"/>
            <a:ext cx="6412098" cy="13463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8"/>
          <p:cNvSpPr txBox="1"/>
          <p:nvPr/>
        </p:nvSpPr>
        <p:spPr>
          <a:xfrm>
            <a:off x="4921885" y="6192520"/>
            <a:ext cx="384111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700" dirty="0">
                <a:latin typeface="隶书" panose="02010509060101010101" pitchFamily="49" charset="-122"/>
                <a:ea typeface="隶书" panose="02010509060101010101" pitchFamily="49" charset="-122"/>
              </a:rPr>
              <a:t>河南陕县庙底沟</a:t>
            </a:r>
            <a:endParaRPr lang="zh-CN" altLang="en-US" sz="27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14020800" y="6191885"/>
            <a:ext cx="339407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700" dirty="0">
                <a:latin typeface="隶书" panose="02010509060101010101" pitchFamily="49" charset="-122"/>
                <a:ea typeface="隶书" panose="02010509060101010101" pitchFamily="49" charset="-122"/>
              </a:rPr>
              <a:t>山东兖州王因</a:t>
            </a:r>
            <a:endParaRPr lang="zh-CN" altLang="en-US" sz="27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图片 10" descr="C:/Users/lenovo/AppData/Local/Temp/kaimatting/20200313143624/output_aiMatting_20200313143626.pngoutput_aiMatting_202003131436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7997" y="6951684"/>
            <a:ext cx="4876799" cy="20772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1"/>
          <p:cNvSpPr txBox="1"/>
          <p:nvPr/>
        </p:nvSpPr>
        <p:spPr>
          <a:xfrm>
            <a:off x="4921885" y="8421370"/>
            <a:ext cx="3574415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700" dirty="0">
                <a:latin typeface="隶书" panose="02010509060101010101" pitchFamily="49" charset="-122"/>
                <a:ea typeface="隶书" panose="02010509060101010101" pitchFamily="49" charset="-122"/>
              </a:rPr>
              <a:t>湖北枝江关庙山</a:t>
            </a:r>
            <a:endParaRPr lang="zh-CN" altLang="en-US" sz="27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6" name="图片 12" descr="C:/Users/lenovo/AppData/Local/Temp/kaimatting/20200313143753/output_aiMatting_20200313143756.pngoutput_aiMatting_202003131437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2061" y="6957822"/>
            <a:ext cx="5995402" cy="14509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3"/>
          <p:cNvSpPr txBox="1"/>
          <p:nvPr/>
        </p:nvSpPr>
        <p:spPr>
          <a:xfrm>
            <a:off x="14020800" y="8421370"/>
            <a:ext cx="330073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700" dirty="0">
                <a:latin typeface="隶书" panose="02010509060101010101" pitchFamily="49" charset="-122"/>
                <a:ea typeface="隶书" panose="02010509060101010101" pitchFamily="49" charset="-122"/>
              </a:rPr>
              <a:t>江苏邳县大墩子</a:t>
            </a:r>
            <a:endParaRPr lang="zh-CN" altLang="en-US" sz="27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8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53840" y="6597794"/>
            <a:ext cx="4368864" cy="230810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 defTabSz="1371600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绘彩工具一组</a:t>
            </a:r>
            <a:endParaRPr lang="en-US" altLang="zh-CN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defTabSz="1371600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半坡文化</a:t>
            </a:r>
            <a:endParaRPr lang="en-US" altLang="zh-CN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defTabSz="1371600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陕西省西安市临潼区姜寨遗址出土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332" y="2302133"/>
            <a:ext cx="5897880" cy="392707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4559" t="25694" r="2942" b="33795"/>
          <a:stretch>
            <a:fillRect/>
          </a:stretch>
        </p:blipFill>
        <p:spPr>
          <a:xfrm>
            <a:off x="6477000" y="2628931"/>
            <a:ext cx="5284455" cy="3465197"/>
          </a:xfrm>
          <a:prstGeom prst="roundRect">
            <a:avLst>
              <a:gd name="adj" fmla="val 0"/>
            </a:avLst>
          </a:prstGeom>
        </p:spPr>
      </p:pic>
      <p:sp>
        <p:nvSpPr>
          <p:cNvPr id="21509" name="文本框 2"/>
          <p:cNvSpPr txBox="1"/>
          <p:nvPr/>
        </p:nvSpPr>
        <p:spPr>
          <a:xfrm>
            <a:off x="6594475" y="6743700"/>
            <a:ext cx="518096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defTabSz="1371600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甘肃省文物考古研究所藏研磨盘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defTabSz="1371600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秦安县大地湾遗址出土 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defTabSz="1371600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距今约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5500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-5000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defTabSz="1371600"/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0600" y="2628930"/>
            <a:ext cx="4612025" cy="3465197"/>
          </a:xfrm>
          <a:prstGeom prst="roundRect">
            <a:avLst>
              <a:gd name="adj" fmla="val 0"/>
            </a:avLst>
          </a:prstGeom>
        </p:spPr>
      </p:pic>
      <p:sp>
        <p:nvSpPr>
          <p:cNvPr id="21511" name="文本框 2"/>
          <p:cNvSpPr txBox="1"/>
          <p:nvPr/>
        </p:nvSpPr>
        <p:spPr>
          <a:xfrm>
            <a:off x="12447262" y="6820169"/>
            <a:ext cx="42481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defTabSz="1371600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国博藏双色调色盒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defTabSz="1371600"/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1955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年兰州白道沟坪出土 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defTabSz="1371600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距今约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5300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r>
              <a:rPr lang="en-US" altLang="zh-CN" sz="2800" dirty="0">
                <a:latin typeface="隶书" panose="02010509060101010101" pitchFamily="49" charset="-122"/>
                <a:ea typeface="隶书" panose="02010509060101010101" pitchFamily="49" charset="-122"/>
              </a:rPr>
              <a:t>-5000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年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defTabSz="1371600"/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1028700" y="619591"/>
            <a:ext cx="15753846" cy="615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30"/>
              </a:lnSpc>
              <a:spcBef>
                <a:spcPct val="0"/>
              </a:spcBef>
              <a:defRPr/>
            </a:pPr>
            <a:r>
              <a:rPr lang="zh-CN" altLang="en-US" sz="4000" dirty="0">
                <a:solidFill>
                  <a:srgbClr val="2E3239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</a:rPr>
              <a:t>彩陶绘彩工具一组</a:t>
            </a:r>
            <a:endParaRPr lang="zh-CN" altLang="en-US" sz="4000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15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extBox 2"/>
          <p:cNvSpPr txBox="1"/>
          <p:nvPr/>
        </p:nvSpPr>
        <p:spPr>
          <a:xfrm>
            <a:off x="5238115" y="4923790"/>
            <a:ext cx="7105650" cy="1087755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dirty="0">
                <a:solidFill>
                  <a:srgbClr val="2E3239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庙底沟彩陶的不同纹饰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2E3239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506200" y="9544164"/>
            <a:ext cx="8323566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6511" t="29581" r="25233" b="17069"/>
          <a:stretch>
            <a:fillRect/>
          </a:stretch>
        </p:blipFill>
        <p:spPr>
          <a:xfrm>
            <a:off x="12473418" y="5397624"/>
            <a:ext cx="3687320" cy="27041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6311" t="30134" r="16944" b="18174"/>
          <a:stretch>
            <a:fillRect/>
          </a:stretch>
        </p:blipFill>
        <p:spPr>
          <a:xfrm>
            <a:off x="12267565" y="2476487"/>
            <a:ext cx="4099830" cy="21062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16411" t="19567" r="21011" b="10983"/>
          <a:stretch>
            <a:fillRect/>
          </a:stretch>
        </p:blipFill>
        <p:spPr>
          <a:xfrm>
            <a:off x="1704858" y="2310358"/>
            <a:ext cx="3412958" cy="252542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5"/>
            </p:custDataLst>
          </p:nvPr>
        </p:nvSpPr>
        <p:spPr>
          <a:xfrm>
            <a:off x="12877602" y="8127783"/>
            <a:ext cx="2875273" cy="52452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网格纹彩陶钵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6"/>
            </p:custDataLst>
          </p:nvPr>
        </p:nvSpPr>
        <p:spPr>
          <a:xfrm>
            <a:off x="12968725" y="4830785"/>
            <a:ext cx="2697510" cy="4794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鸟纹彩陶钵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7"/>
            </p:custDataLst>
          </p:nvPr>
        </p:nvSpPr>
        <p:spPr>
          <a:xfrm>
            <a:off x="1541930" y="8093679"/>
            <a:ext cx="3896440" cy="50196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眼状纹彩陶钵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8"/>
            </p:custDataLst>
          </p:nvPr>
        </p:nvSpPr>
        <p:spPr>
          <a:xfrm>
            <a:off x="1628658" y="4839182"/>
            <a:ext cx="3674494" cy="567241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花瓣纹彩陶罐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9"/>
          <a:stretch>
            <a:fillRect/>
          </a:stretch>
        </p:blipFill>
        <p:spPr>
          <a:xfrm>
            <a:off x="826552" y="4854830"/>
            <a:ext cx="5327196" cy="3583770"/>
          </a:xfrm>
          <a:prstGeom prst="rect">
            <a:avLst/>
          </a:prstGeom>
        </p:spPr>
      </p:pic>
      <p:sp>
        <p:nvSpPr>
          <p:cNvPr id="9" name="TextBox 2"/>
          <p:cNvSpPr txBox="1"/>
          <p:nvPr/>
        </p:nvSpPr>
        <p:spPr>
          <a:xfrm>
            <a:off x="1028700" y="619591"/>
            <a:ext cx="5753100" cy="6152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630"/>
              </a:lnSpc>
              <a:spcBef>
                <a:spcPct val="0"/>
              </a:spcBef>
              <a:defRPr/>
            </a:pPr>
            <a:r>
              <a:rPr lang="zh-CN" altLang="en-US" sz="4000" dirty="0">
                <a:solidFill>
                  <a:srgbClr val="2E3239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</a:rPr>
              <a:t>解读庙底沟彩陶</a:t>
            </a:r>
            <a:endParaRPr lang="zh-CN" altLang="en-US" sz="4000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15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419600" y="9544165"/>
            <a:ext cx="12362946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728743"/>
            <a:ext cx="8474914" cy="7473334"/>
          </a:xfrm>
          <a:prstGeom prst="rect">
            <a:avLst/>
          </a:prstGeom>
        </p:spPr>
      </p:pic>
      <p:sp>
        <p:nvSpPr>
          <p:cNvPr id="27" name="TextBox 2"/>
          <p:cNvSpPr txBox="1"/>
          <p:nvPr/>
        </p:nvSpPr>
        <p:spPr>
          <a:xfrm>
            <a:off x="1028700" y="619591"/>
            <a:ext cx="15753846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dirty="0">
                <a:solidFill>
                  <a:srgbClr val="2E3239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庙底沟鸟纹、鱼纹纹饰演变示意图</a:t>
            </a:r>
            <a:endParaRPr lang="zh-CN" altLang="en-US" sz="4000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16311" t="30134" r="16944" b="18174"/>
          <a:stretch>
            <a:fillRect/>
          </a:stretch>
        </p:blipFill>
        <p:spPr>
          <a:xfrm>
            <a:off x="2972000" y="4229392"/>
            <a:ext cx="4099830" cy="2106245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3"/>
            </p:custDataLst>
          </p:nvPr>
        </p:nvSpPr>
        <p:spPr>
          <a:xfrm>
            <a:off x="3581590" y="6667670"/>
            <a:ext cx="2697510" cy="47949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鸟纹彩陶钵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b="6502"/>
          <a:stretch>
            <a:fillRect/>
          </a:stretch>
        </p:blipFill>
        <p:spPr>
          <a:xfrm>
            <a:off x="9296400" y="1728470"/>
            <a:ext cx="8575675" cy="667448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9982200" y="8572500"/>
            <a:ext cx="7192645" cy="47942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algn="ctr"/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彩陶典型鱼纹到简体鱼纹的演变</a:t>
            </a:r>
            <a:endParaRPr lang="zh-CN" altLang="en-US" sz="28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15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1506200" y="9544164"/>
            <a:ext cx="8323566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1028700" y="619591"/>
            <a:ext cx="15753846" cy="615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dirty="0">
                <a:solidFill>
                  <a:srgbClr val="2E3239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成组出现的彩陶图案</a:t>
            </a:r>
            <a:endParaRPr lang="zh-CN" altLang="en-US" sz="4000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297169" y="3390900"/>
            <a:ext cx="7264686" cy="4534434"/>
            <a:chOff x="10703544" y="2211692"/>
            <a:chExt cx="4333542" cy="270488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rcRect l="16311" t="30134" r="16944" b="18174"/>
            <a:stretch>
              <a:fillRect/>
            </a:stretch>
          </p:blipFill>
          <p:spPr>
            <a:xfrm>
              <a:off x="10820400" y="2211692"/>
              <a:ext cx="4099830" cy="210624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>
              <p:custDataLst>
                <p:tags r:id="rId2"/>
              </p:custDataLst>
            </p:nvPr>
          </p:nvSpPr>
          <p:spPr>
            <a:xfrm>
              <a:off x="11521560" y="4437085"/>
              <a:ext cx="2697510" cy="479495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隶书" panose="02010509060101010101" pitchFamily="49" charset="-122"/>
                </a:rPr>
                <a:t>鸟纹彩陶钵</a:t>
              </a:r>
              <a:endPara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703544" y="2528584"/>
              <a:ext cx="2057400" cy="1295400"/>
            </a:xfrm>
            <a:prstGeom prst="rect">
              <a:avLst/>
            </a:pr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979686" y="2533961"/>
              <a:ext cx="2057400" cy="1295400"/>
            </a:xfrm>
            <a:prstGeom prst="rect">
              <a:avLst/>
            </a:pr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523524" y="2933700"/>
            <a:ext cx="6782322" cy="5333387"/>
            <a:chOff x="11048478" y="5417309"/>
            <a:chExt cx="4348839" cy="341977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rcRect l="26511" t="29581" r="25233" b="17069"/>
            <a:stretch>
              <a:fillRect/>
            </a:stretch>
          </p:blipFill>
          <p:spPr>
            <a:xfrm>
              <a:off x="11048478" y="5417309"/>
              <a:ext cx="3687320" cy="2704148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>
              <p:custDataLst>
                <p:tags r:id="rId4"/>
              </p:custDataLst>
            </p:nvPr>
          </p:nvSpPr>
          <p:spPr>
            <a:xfrm>
              <a:off x="11505367" y="8312568"/>
              <a:ext cx="2875273" cy="52452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pitchFamily="49" charset="-122"/>
                  <a:ea typeface="隶书" panose="02010509060101010101" pitchFamily="49" charset="-122"/>
                </a:rPr>
                <a:t>网格纹彩陶钵</a:t>
              </a:r>
              <a:endPara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053917" y="6087078"/>
              <a:ext cx="2057400" cy="1295400"/>
            </a:xfrm>
            <a:prstGeom prst="rect">
              <a:avLst/>
            </a:pr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3339917" y="6057900"/>
              <a:ext cx="2057400" cy="1295400"/>
            </a:xfrm>
            <a:prstGeom prst="rect">
              <a:avLst/>
            </a:pr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21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419600" y="9544165"/>
            <a:ext cx="12362946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1028700" y="619591"/>
            <a:ext cx="15753846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各地发现的庙底沟风格花瓣纹彩陶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2E3239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pic>
        <p:nvPicPr>
          <p:cNvPr id="10" name="图片 6" descr="C:/Users/lenovo/AppData/Local/Temp/kaimatting/20200313142642/output_aiMatting_20200313142646.pngoutput_aiMatting_202003131426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683" y="2095500"/>
            <a:ext cx="6243056" cy="16878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7" descr="C:/Users/lenovo/AppData/Local/Temp/kaimatting/20200313142758/output_aiMatting_20200313142908.pngoutput_aiMatting_202003131429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5853" y="6896117"/>
            <a:ext cx="6412098" cy="13463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8"/>
          <p:cNvSpPr txBox="1"/>
          <p:nvPr/>
        </p:nvSpPr>
        <p:spPr>
          <a:xfrm>
            <a:off x="3581560" y="4000074"/>
            <a:ext cx="4755356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700" dirty="0">
                <a:latin typeface="隶书" panose="02010509060101010101" pitchFamily="49" charset="-122"/>
                <a:ea typeface="隶书" panose="02010509060101010101" pitchFamily="49" charset="-122"/>
              </a:rPr>
              <a:t>河南陕县庙底沟</a:t>
            </a:r>
            <a:endParaRPr lang="zh-CN" altLang="en-US" sz="27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13639774" y="8343823"/>
            <a:ext cx="4755356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700" dirty="0">
                <a:latin typeface="隶书" panose="02010509060101010101" pitchFamily="49" charset="-122"/>
                <a:ea typeface="隶书" panose="02010509060101010101" pitchFamily="49" charset="-122"/>
              </a:rPr>
              <a:t>山东兖州王因</a:t>
            </a:r>
            <a:endParaRPr lang="zh-CN" altLang="en-US" sz="27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4" name="图片 10" descr="C:/Users/lenovo/AppData/Local/Temp/kaimatting/20200313143624/output_aiMatting_20200313143626.pngoutput_aiMatting_202003131436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7" y="4511905"/>
            <a:ext cx="4876799" cy="20772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1"/>
          <p:cNvSpPr txBox="1"/>
          <p:nvPr/>
        </p:nvSpPr>
        <p:spPr>
          <a:xfrm>
            <a:off x="3505360" y="5981543"/>
            <a:ext cx="4755356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700" dirty="0">
                <a:latin typeface="隶书" panose="02010509060101010101" pitchFamily="49" charset="-122"/>
                <a:ea typeface="隶书" panose="02010509060101010101" pitchFamily="49" charset="-122"/>
              </a:rPr>
              <a:t>湖北枝江关庙山</a:t>
            </a:r>
            <a:endParaRPr lang="zh-CN" altLang="en-US" sz="27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6" name="图片 12" descr="C:/Users/lenovo/AppData/Local/Temp/kaimatting/20200313143753/output_aiMatting_20200313143756.pngoutput_aiMatting_202003131437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8061" y="7160913"/>
            <a:ext cx="5995402" cy="14509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3"/>
          <p:cNvSpPr txBox="1"/>
          <p:nvPr/>
        </p:nvSpPr>
        <p:spPr>
          <a:xfrm>
            <a:off x="3428973" y="8609858"/>
            <a:ext cx="3884322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700" dirty="0">
                <a:latin typeface="隶书" panose="02010509060101010101" pitchFamily="49" charset="-122"/>
                <a:ea typeface="隶书" panose="02010509060101010101" pitchFamily="49" charset="-122"/>
              </a:rPr>
              <a:t>江苏邳县大墩子</a:t>
            </a:r>
            <a:endParaRPr lang="zh-CN" altLang="en-US" sz="27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6868" name="图片 3" descr="1583281068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3200" y="2025492"/>
            <a:ext cx="5715000" cy="4186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alphaModFix amt="0"/>
          </a:blip>
          <a:stretch>
            <a:fillRect/>
          </a:stretch>
        </p:blipFill>
        <p:spPr>
          <a:xfrm>
            <a:off x="3352561" y="-1802147"/>
            <a:ext cx="11622053" cy="14400000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9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2361" y="1826878"/>
            <a:ext cx="5844275" cy="7241196"/>
          </a:xfrm>
          <a:prstGeom prst="ellipse">
            <a:avLst/>
          </a:prstGeom>
        </p:spPr>
      </p:pic>
      <p:sp>
        <p:nvSpPr>
          <p:cNvPr id="11" name="TextBox 2"/>
          <p:cNvSpPr txBox="1"/>
          <p:nvPr/>
        </p:nvSpPr>
        <p:spPr>
          <a:xfrm>
            <a:off x="1028700" y="619591"/>
            <a:ext cx="15753846" cy="615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dirty="0">
                <a:solidFill>
                  <a:srgbClr val="2E3239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中国考古博物馆篆书“华”字装饰</a:t>
            </a:r>
            <a:endParaRPr lang="zh-CN" altLang="en-US" sz="4000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10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717796"/>
            <a:ext cx="7815263" cy="72723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9349" y="3162435"/>
            <a:ext cx="6702743" cy="4659630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1028700" y="619591"/>
            <a:ext cx="15753846" cy="615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zh-CN" altLang="en-US" sz="4000" dirty="0">
                <a:solidFill>
                  <a:srgbClr val="2E3239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</a:rPr>
              <a:t>庙底沟风格彩陶纹饰与一元纸币装饰</a:t>
            </a:r>
            <a:endParaRPr lang="zh-CN" altLang="en-US" sz="4000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946140" y="723900"/>
            <a:ext cx="6395720" cy="8585200"/>
            <a:chOff x="1680" y="1140"/>
            <a:chExt cx="10072" cy="13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b="18284"/>
            <a:stretch>
              <a:fillRect/>
            </a:stretch>
          </p:blipFill>
          <p:spPr>
            <a:xfrm>
              <a:off x="1680" y="1140"/>
              <a:ext cx="10073" cy="13521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160" y="6409"/>
              <a:ext cx="8977" cy="2531"/>
            </a:xfrm>
            <a:prstGeom prst="rect">
              <a:avLst/>
            </a:prstGeom>
            <a:noFill/>
            <a:ln w="28575" cmpd="sng">
              <a:solidFill>
                <a:srgbClr val="FEEDE5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735800" y="1557020"/>
            <a:ext cx="9601200" cy="6795770"/>
            <a:chOff x="31080" y="2452"/>
            <a:chExt cx="15120" cy="10702"/>
          </a:xfrm>
        </p:grpSpPr>
        <p:sp>
          <p:nvSpPr>
            <p:cNvPr id="7" name="圆角矩形 6"/>
            <p:cNvSpPr/>
            <p:nvPr/>
          </p:nvSpPr>
          <p:spPr>
            <a:xfrm>
              <a:off x="31080" y="2452"/>
              <a:ext cx="15120" cy="10702"/>
            </a:xfrm>
            <a:prstGeom prst="roundRect">
              <a:avLst>
                <a:gd name="adj" fmla="val 10459"/>
              </a:avLst>
            </a:prstGeom>
            <a:solidFill>
              <a:srgbClr val="F7F5E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1440" y="3370"/>
              <a:ext cx="14210" cy="849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672B3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3200" b="1" dirty="0">
                  <a:solidFill>
                    <a:srgbClr val="672B3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4000" b="1" dirty="0">
                  <a:solidFill>
                    <a:srgbClr val="672B3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4000" b="1" dirty="0">
                  <a:solidFill>
                    <a:srgbClr val="672B3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年来，几代考古人筚路蓝缕、不懈努力，取得一系列重大考古发现，展现了中华文明起源、发展脉络、灿烂成就和对世界文明的重大贡献，为更好认识源远流长、博大精深的中华文明发挥了重要作用。</a:t>
              </a:r>
              <a:endParaRPr lang="zh-CN" altLang="en-US" sz="6000" b="1" dirty="0">
                <a:solidFill>
                  <a:srgbClr val="672B3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小标宋简体" panose="0201060001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5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037806"/>
            <a:ext cx="10264140" cy="692849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77600" y="2301653"/>
            <a:ext cx="6248400" cy="6400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algn="just" fontAlgn="auto">
              <a:lnSpc>
                <a:spcPts val="5000"/>
              </a:lnSpc>
            </a:pP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    位于庙底沟考古遗址公园西南角，建筑面积约2万平方米，于2021年10月对外开放，是一座以庙底沟文化为重点，集文物收藏、学术研究、展览教育为一体的多功能、现代化博物馆。该馆不仅是中国新石器时代考古文化分期的标尺，也是华夏文明有序传承的有力证据和中华民族重要的发源地。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1028700" y="619591"/>
            <a:ext cx="15753846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zh-CN" altLang="en-US" sz="4000" dirty="0">
                <a:solidFill>
                  <a:srgbClr val="2E3239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</a:rPr>
              <a:t>三门峡庙底沟博物馆</a:t>
            </a:r>
            <a:endParaRPr lang="zh-CN" altLang="en-US" sz="4000" dirty="0">
              <a:solidFill>
                <a:srgbClr val="2E3239"/>
              </a:solidFill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BE8447">
                <a:alpha val="69804"/>
              </a:srgbClr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4816593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  <a:spcBef>
                  <a:spcPct val="0"/>
                </a:spcBef>
              </a:pPr>
            </a:p>
          </p:txBody>
        </p:sp>
      </p:grpSp>
      <p:sp>
        <p:nvSpPr>
          <p:cNvPr id="46" name="Freeform 6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81000" y="895621"/>
            <a:ext cx="17526000" cy="8495759"/>
          </a:xfrm>
          <a:custGeom>
            <a:avLst/>
            <a:gdLst/>
            <a:ahLst/>
            <a:cxnLst/>
            <a:rect l="l" t="t" r="r" b="b"/>
            <a:pathLst>
              <a:path w="16122068" h="8495759">
                <a:moveTo>
                  <a:pt x="0" y="0"/>
                </a:moveTo>
                <a:lnTo>
                  <a:pt x="16122068" y="0"/>
                </a:lnTo>
                <a:lnTo>
                  <a:pt x="16122068" y="8495758"/>
                </a:lnTo>
                <a:lnTo>
                  <a:pt x="0" y="84957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Freeform 7"/>
          <p:cNvSpPr/>
          <p:nvPr/>
        </p:nvSpPr>
        <p:spPr>
          <a:xfrm>
            <a:off x="1230660" y="2441574"/>
            <a:ext cx="14670739" cy="7537092"/>
          </a:xfrm>
          <a:custGeom>
            <a:avLst/>
            <a:gdLst/>
            <a:ahLst/>
            <a:cxnLst/>
            <a:rect l="l" t="t" r="r" b="b"/>
            <a:pathLst>
              <a:path w="15555542" h="7991660">
                <a:moveTo>
                  <a:pt x="0" y="0"/>
                </a:moveTo>
                <a:lnTo>
                  <a:pt x="15555542" y="0"/>
                </a:lnTo>
                <a:lnTo>
                  <a:pt x="15555542" y="7991659"/>
                </a:lnTo>
                <a:lnTo>
                  <a:pt x="0" y="7991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9999"/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>
          <a:xfrm>
            <a:off x="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>
          <a:xfrm>
            <a:off x="2583305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>
          <a:xfrm>
            <a:off x="516661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>
          <a:xfrm>
            <a:off x="7749915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>
          <a:xfrm>
            <a:off x="10333220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4" y="0"/>
                </a:lnTo>
                <a:lnTo>
                  <a:pt x="2583304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>
          <a:xfrm>
            <a:off x="0" y="16301"/>
            <a:ext cx="4306921" cy="336723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1" y="0"/>
                </a:lnTo>
                <a:lnTo>
                  <a:pt x="4306921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>
          <a:xfrm>
            <a:off x="4306921" y="16301"/>
            <a:ext cx="4306921" cy="336723"/>
          </a:xfrm>
          <a:custGeom>
            <a:avLst/>
            <a:gdLst/>
            <a:ahLst/>
            <a:cxnLst/>
            <a:rect l="l" t="t" r="r" b="b"/>
            <a:pathLst>
              <a:path w="4306921" h="336723">
                <a:moveTo>
                  <a:pt x="0" y="0"/>
                </a:moveTo>
                <a:lnTo>
                  <a:pt x="4306920" y="0"/>
                </a:lnTo>
                <a:lnTo>
                  <a:pt x="4306920" y="336723"/>
                </a:lnTo>
                <a:lnTo>
                  <a:pt x="0" y="3367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>
          <a:xfrm>
            <a:off x="8613841" y="3749"/>
            <a:ext cx="4836899" cy="378158"/>
          </a:xfrm>
          <a:custGeom>
            <a:avLst/>
            <a:gdLst/>
            <a:ahLst/>
            <a:cxnLst/>
            <a:rect l="l" t="t" r="r" b="b"/>
            <a:pathLst>
              <a:path w="4836899" h="378158">
                <a:moveTo>
                  <a:pt x="0" y="0"/>
                </a:moveTo>
                <a:lnTo>
                  <a:pt x="4836900" y="0"/>
                </a:lnTo>
                <a:lnTo>
                  <a:pt x="4836900" y="378157"/>
                </a:lnTo>
                <a:lnTo>
                  <a:pt x="0" y="37815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>
          <a:xfrm>
            <a:off x="13450741" y="16301"/>
            <a:ext cx="4837259" cy="378186"/>
          </a:xfrm>
          <a:custGeom>
            <a:avLst/>
            <a:gdLst/>
            <a:ahLst/>
            <a:cxnLst/>
            <a:rect l="l" t="t" r="r" b="b"/>
            <a:pathLst>
              <a:path w="4837259" h="378186">
                <a:moveTo>
                  <a:pt x="0" y="0"/>
                </a:moveTo>
                <a:lnTo>
                  <a:pt x="4837259" y="0"/>
                </a:lnTo>
                <a:lnTo>
                  <a:pt x="4837259" y="378186"/>
                </a:lnTo>
                <a:lnTo>
                  <a:pt x="0" y="3781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8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>
          <a:xfrm>
            <a:off x="12916524" y="9784366"/>
            <a:ext cx="2583305" cy="502634"/>
          </a:xfrm>
          <a:custGeom>
            <a:avLst/>
            <a:gdLst/>
            <a:ahLst/>
            <a:cxnLst/>
            <a:rect l="l" t="t" r="r" b="b"/>
            <a:pathLst>
              <a:path w="2583305" h="502634">
                <a:moveTo>
                  <a:pt x="0" y="0"/>
                </a:moveTo>
                <a:lnTo>
                  <a:pt x="2583305" y="0"/>
                </a:lnTo>
                <a:lnTo>
                  <a:pt x="2583305" y="502634"/>
                </a:lnTo>
                <a:lnTo>
                  <a:pt x="0" y="50263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5"/>
          <p:cNvSpPr/>
          <p:nvPr/>
        </p:nvSpPr>
        <p:spPr>
          <a:xfrm>
            <a:off x="15499829" y="9744505"/>
            <a:ext cx="2788171" cy="542495"/>
          </a:xfrm>
          <a:custGeom>
            <a:avLst/>
            <a:gdLst/>
            <a:ahLst/>
            <a:cxnLst/>
            <a:rect l="l" t="t" r="r" b="b"/>
            <a:pathLst>
              <a:path w="2788171" h="542495">
                <a:moveTo>
                  <a:pt x="0" y="0"/>
                </a:moveTo>
                <a:lnTo>
                  <a:pt x="2788171" y="0"/>
                </a:lnTo>
                <a:lnTo>
                  <a:pt x="2788171" y="542495"/>
                </a:lnTo>
                <a:lnTo>
                  <a:pt x="0" y="5424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80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CN" altLang="en-US"/>
          </a:p>
        </p:txBody>
      </p:sp>
      <p:sp>
        <p:nvSpPr>
          <p:cNvPr id="20" name="TextBox 24"/>
          <p:cNvSpPr txBox="1"/>
          <p:nvPr/>
        </p:nvSpPr>
        <p:spPr>
          <a:xfrm>
            <a:off x="2574777" y="2705100"/>
            <a:ext cx="13198623" cy="53711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b="1" dirty="0">
                <a:solidFill>
                  <a:srgbClr val="4E392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由点字小隶书" panose="02010600030101010101" charset="-122"/>
                <a:sym typeface="字由点字小隶书" panose="02010600030101010101" charset="-122"/>
              </a:rPr>
              <a:t>    【</a:t>
            </a:r>
            <a:r>
              <a:rPr lang="zh-CN" altLang="en-US" sz="3400" b="1" dirty="0">
                <a:solidFill>
                  <a:srgbClr val="4E392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由点字小隶书" panose="02010600030101010101" charset="-122"/>
                <a:sym typeface="字由点字小隶书" panose="02010600030101010101" charset="-122"/>
              </a:rPr>
              <a:t>说明</a:t>
            </a:r>
            <a:r>
              <a:rPr lang="en-US" altLang="zh-CN" sz="3400" b="1" dirty="0">
                <a:solidFill>
                  <a:srgbClr val="4E392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由点字小隶书" panose="02010600030101010101" charset="-122"/>
                <a:sym typeface="字由点字小隶书" panose="02010600030101010101" charset="-122"/>
              </a:rPr>
              <a:t>】</a:t>
            </a:r>
            <a:r>
              <a:rPr lang="zh-CN" altLang="en-US" sz="3400" b="1" dirty="0">
                <a:solidFill>
                  <a:srgbClr val="4E392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由点字小隶书" panose="02010600030101010101" charset="-122"/>
                <a:sym typeface="字由点字小隶书" panose="02010600030101010101" charset="-122"/>
              </a:rPr>
              <a:t>为了深入贯彻习近平文化思想，贯彻习近平总书记关于少年儿童和少先队工作的重要论述，落实第九次全国少代会工作部署，引导少年儿童传承中华优秀传统文化，全国少工委办公室组织力量制作推出“红领巾传文脉</a:t>
            </a:r>
            <a:r>
              <a:rPr lang="en-US" altLang="zh-CN" sz="3400" b="1" dirty="0">
                <a:solidFill>
                  <a:srgbClr val="4E392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由点字小隶书" panose="02010600030101010101" charset="-122"/>
                <a:sym typeface="字由点字小隶书" panose="02010600030101010101" charset="-122"/>
              </a:rPr>
              <a:t>——</a:t>
            </a:r>
            <a:r>
              <a:rPr lang="zh-CN" altLang="en-US" sz="3400" b="1" dirty="0">
                <a:solidFill>
                  <a:srgbClr val="4E3926"/>
                </a:solidFill>
                <a:latin typeface="楷体" panose="02010609060101010101" pitchFamily="49" charset="-122"/>
                <a:ea typeface="楷体" panose="02010609060101010101" pitchFamily="49" charset="-122"/>
                <a:cs typeface="字由点字小隶书" panose="02010600030101010101" charset="-122"/>
                <a:sym typeface="字由点字小隶书" panose="02010600030101010101" charset="-122"/>
              </a:rPr>
              <a:t>跟着习爷爷学在博物馆”少先队主题队课资源包（含视频、课件、讲义等），供各级少先队组织、少先队辅导员开展队课、队日、队会等少先队活动参考使用。全国少工委办公室拥有著作权，未经允许不得用于其他用途。</a:t>
            </a:r>
            <a:endParaRPr lang="en-US" sz="3400" b="1" dirty="0">
              <a:solidFill>
                <a:srgbClr val="4E3926"/>
              </a:solidFill>
              <a:latin typeface="楷体" panose="02010609060101010101" pitchFamily="49" charset="-122"/>
              <a:ea typeface="楷体" panose="02010609060101010101" pitchFamily="49" charset="-122"/>
              <a:cs typeface="字由点字小隶书" panose="02010600030101010101" charset="-122"/>
              <a:sym typeface="字由点字小隶书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66800" y="723900"/>
            <a:ext cx="6395720" cy="8585200"/>
            <a:chOff x="1680" y="1140"/>
            <a:chExt cx="10072" cy="135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b="18284"/>
            <a:stretch>
              <a:fillRect/>
            </a:stretch>
          </p:blipFill>
          <p:spPr>
            <a:xfrm>
              <a:off x="1680" y="1140"/>
              <a:ext cx="10073" cy="13521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160" y="6409"/>
              <a:ext cx="8977" cy="2531"/>
            </a:xfrm>
            <a:prstGeom prst="rect">
              <a:avLst/>
            </a:prstGeom>
            <a:noFill/>
            <a:ln w="28575" cmpd="sng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48600" y="1557020"/>
            <a:ext cx="9601200" cy="6795770"/>
            <a:chOff x="12360" y="2452"/>
            <a:chExt cx="15120" cy="10702"/>
          </a:xfrm>
        </p:grpSpPr>
        <p:sp>
          <p:nvSpPr>
            <p:cNvPr id="7" name="圆角矩形 6"/>
            <p:cNvSpPr/>
            <p:nvPr/>
          </p:nvSpPr>
          <p:spPr>
            <a:xfrm>
              <a:off x="12360" y="2452"/>
              <a:ext cx="15120" cy="10702"/>
            </a:xfrm>
            <a:prstGeom prst="roundRect">
              <a:avLst>
                <a:gd name="adj" fmla="val 10459"/>
              </a:avLst>
            </a:prstGeom>
            <a:solidFill>
              <a:srgbClr val="F7F5EE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2720" y="3370"/>
              <a:ext cx="14210" cy="849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672B3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3200" b="1" dirty="0">
                  <a:solidFill>
                    <a:srgbClr val="672B3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4000" b="1" dirty="0">
                  <a:solidFill>
                    <a:srgbClr val="672B3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4000" b="1" dirty="0">
                  <a:solidFill>
                    <a:srgbClr val="672B3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年来，几代考古人筚路蓝缕、不懈努力，取得一系列重大考古发现，展现了中华文明起源、发展脉络、灿烂成就和对世界文明的重大贡献，为更好认识源远流长、博大精深的中华文明发挥了重要作用。</a:t>
              </a:r>
              <a:endParaRPr lang="zh-CN" altLang="en-US" sz="6000" b="1" dirty="0">
                <a:solidFill>
                  <a:srgbClr val="672B3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小标宋简体" panose="0201060001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562100"/>
            <a:ext cx="15379065" cy="836231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0591800" y="7277100"/>
            <a:ext cx="990600" cy="838200"/>
          </a:xfrm>
          <a:prstGeom prst="ellipse">
            <a:avLst/>
          </a:prstGeom>
          <a:noFill/>
          <a:ln w="6350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2"/>
          <p:cNvSpPr txBox="1"/>
          <p:nvPr/>
        </p:nvSpPr>
        <p:spPr>
          <a:xfrm>
            <a:off x="1066800" y="647531"/>
            <a:ext cx="15753846" cy="615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寻找三门峡庙底沟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2E3239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981990" y="711200"/>
            <a:ext cx="6913245" cy="8729827"/>
            <a:chOff x="15667" y="880"/>
            <a:chExt cx="11760" cy="1489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750" y="880"/>
              <a:ext cx="9665" cy="1290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5667" y="13941"/>
              <a:ext cx="11760" cy="183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3200" dirty="0">
                  <a:latin typeface="隶书" panose="02010509060101010101" pitchFamily="49" charset="-122"/>
                  <a:ea typeface="隶书" panose="02010509060101010101" pitchFamily="49" charset="-122"/>
                </a:rPr>
                <a:t>仰韶村国家考古遗址公园的</a:t>
              </a:r>
              <a:endPara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pPr algn="ctr"/>
              <a:r>
                <a:rPr lang="zh-CN" altLang="en-US" sz="3200" dirty="0">
                  <a:latin typeface="隶书" panose="02010509060101010101" pitchFamily="49" charset="-122"/>
                  <a:ea typeface="隶书" panose="02010509060101010101" pitchFamily="49" charset="-122"/>
                </a:rPr>
                <a:t>月牙纹彩陶罐造型观景台</a:t>
              </a:r>
              <a:endPara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676400" y="7353300"/>
            <a:ext cx="6955790" cy="1166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河南省三门峡市渑池县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</a:rPr>
              <a:t>仰韶文化博物馆展出的陶碗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b="21819"/>
          <a:stretch>
            <a:fillRect/>
          </a:stretch>
        </p:blipFill>
        <p:spPr>
          <a:xfrm>
            <a:off x="1120140" y="2784475"/>
            <a:ext cx="8253095" cy="4305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10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3" name="Freeform 3"/>
          <p:cNvSpPr/>
          <p:nvPr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extBox 2"/>
          <p:cNvSpPr txBox="1"/>
          <p:nvPr/>
        </p:nvSpPr>
        <p:spPr>
          <a:xfrm>
            <a:off x="1028700" y="619591"/>
            <a:ext cx="15753846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渑池</a:t>
            </a:r>
            <a:r>
              <a:rPr kumimoji="0" lang="zh-CN" altLang="en-US" sz="4000" i="0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仰韶文化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博物馆百年考古历程大型雕塑墙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2E3239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73400" y="9346168"/>
            <a:ext cx="2438400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72B3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1" y="1710962"/>
            <a:ext cx="9964445" cy="747333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561773" y="2036577"/>
            <a:ext cx="6157595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仰韶文化</a:t>
            </a:r>
            <a:endParaRPr lang="en-US" altLang="zh-CN" sz="32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812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  <a:cs typeface="方正小标宋简体" panose="02010600010101010101" charset="-122"/>
              </a:rPr>
              <a:t>1921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  <a:cs typeface="方正小标宋简体" panose="02010600010101010101" charset="-122"/>
              </a:rPr>
              <a:t>年，第一次以考古和学术眼光的发掘在位于渑池县仰韶村展开，中国第一个考古学文化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  <a:cs typeface="方正小标宋简体" panose="02010600010101010101" charset="-122"/>
              </a:rPr>
              <a:t>——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  <a:cs typeface="方正小标宋简体" panose="02010600010101010101" charset="-122"/>
              </a:rPr>
              <a:t>仰韶文化，也因此命名。距今大约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  <a:cs typeface="方正小标宋简体" panose="02010600010101010101" charset="-122"/>
              </a:rPr>
              <a:t>7000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  <a:cs typeface="方正小标宋简体" panose="02010600010101010101" charset="-122"/>
              </a:rPr>
              <a:t>年至</a:t>
            </a:r>
            <a:r>
              <a:rPr lang="en-US" altLang="zh-CN" sz="3200" dirty="0">
                <a:latin typeface="隶书" panose="02010509060101010101" pitchFamily="49" charset="-122"/>
                <a:ea typeface="隶书" panose="02010509060101010101" pitchFamily="49" charset="-122"/>
                <a:cs typeface="方正小标宋简体" panose="02010600010101010101" charset="-122"/>
              </a:rPr>
              <a:t>5000</a:t>
            </a:r>
            <a:r>
              <a:rPr lang="zh-CN" altLang="en-US" sz="3200" dirty="0">
                <a:latin typeface="隶书" panose="02010509060101010101" pitchFamily="49" charset="-122"/>
                <a:ea typeface="隶书" panose="02010509060101010101" pitchFamily="49" charset="-122"/>
                <a:cs typeface="方正小标宋简体" panose="02010600010101010101" charset="-122"/>
              </a:rPr>
              <a:t>年左右的仰韶文化时期，是我国新石器时代彩陶的繁荣时期。</a:t>
            </a:r>
            <a:endParaRPr lang="zh-CN" altLang="en-US" sz="3200" dirty="0">
              <a:latin typeface="隶书" panose="02010509060101010101" pitchFamily="49" charset="-122"/>
              <a:ea typeface="隶书" panose="02010509060101010101" pitchFamily="49" charset="-122"/>
              <a:cs typeface="方正小标宋简体" panose="02010600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10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3" name="Freeform 3"/>
          <p:cNvSpPr/>
          <p:nvPr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extBox 2"/>
          <p:cNvSpPr txBox="1"/>
          <p:nvPr/>
        </p:nvSpPr>
        <p:spPr>
          <a:xfrm>
            <a:off x="1028700" y="619591"/>
            <a:ext cx="15753846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三门峡庙底沟博物馆多彩的彩陶艺术品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2E3239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pic>
        <p:nvPicPr>
          <p:cNvPr id="2" name="图片 1" descr="C:/Users/木木/Desktop/微信图片_2025-09-18_115914_921.png微信图片_2025-09-18_115914_921"/>
          <p:cNvPicPr/>
          <p:nvPr/>
        </p:nvPicPr>
        <p:blipFill>
          <a:blip r:embed="rId2"/>
          <a:srcRect t="2775" b="2775"/>
          <a:stretch>
            <a:fillRect/>
          </a:stretch>
        </p:blipFill>
        <p:spPr>
          <a:xfrm>
            <a:off x="3797300" y="1769745"/>
            <a:ext cx="10216515" cy="72561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621000" y="5838685"/>
            <a:ext cx="243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zh-CN" altLang="en-US" sz="18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74402" y="8418374"/>
            <a:ext cx="243840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n-US" altLang="zh-CN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/>
            <a:endParaRPr lang="zh-CN" altLang="en-US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0" y="571500"/>
            <a:ext cx="12192000" cy="760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-1676400" y="571500"/>
            <a:ext cx="12192000" cy="76009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09800" y="8648615"/>
            <a:ext cx="6096000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en-US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河南省</a:t>
            </a:r>
            <a:endParaRPr lang="zh-CN" altLang="en-US" sz="3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58400" y="8648700"/>
            <a:ext cx="20510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三门峡市</a:t>
            </a:r>
            <a:endParaRPr lang="zh-CN" altLang="en-US" sz="3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6400" y="4533900"/>
            <a:ext cx="4756785" cy="46939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487400" y="8403590"/>
            <a:ext cx="3895090" cy="10737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庙底沟出土的彩陶盆</a:t>
            </a:r>
            <a:r>
              <a:rPr lang="en-US" altLang="zh-CN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endParaRPr lang="en-US" altLang="zh-CN" sz="3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en-US" altLang="zh-CN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（高22.6厘米）</a:t>
            </a:r>
            <a:endParaRPr lang="zh-CN" altLang="en-US" sz="3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7"/>
          <p:cNvGrpSpPr/>
          <p:nvPr/>
        </p:nvGrpSpPr>
        <p:grpSpPr>
          <a:xfrm>
            <a:off x="0" y="1710962"/>
            <a:ext cx="18288000" cy="7473334"/>
            <a:chOff x="0" y="0"/>
            <a:chExt cx="4816593" cy="2167467"/>
          </a:xfrm>
        </p:grpSpPr>
        <p:sp>
          <p:nvSpPr>
            <p:cNvPr id="13" name="Freeform 18"/>
            <p:cNvSpPr/>
            <p:nvPr/>
          </p:nvSpPr>
          <p:spPr>
            <a:xfrm>
              <a:off x="0" y="0"/>
              <a:ext cx="4816592" cy="2167467"/>
            </a:xfrm>
            <a:custGeom>
              <a:avLst/>
              <a:gdLst/>
              <a:ahLst/>
              <a:cxnLst/>
              <a:rect l="l" t="t" r="r" b="b"/>
              <a:pathLst>
                <a:path w="4816592" h="2167467">
                  <a:moveTo>
                    <a:pt x="0" y="0"/>
                  </a:moveTo>
                  <a:lnTo>
                    <a:pt x="4816592" y="0"/>
                  </a:lnTo>
                  <a:lnTo>
                    <a:pt x="4816592" y="2167467"/>
                  </a:lnTo>
                  <a:lnTo>
                    <a:pt x="0" y="2167467"/>
                  </a:lnTo>
                  <a:close/>
                </a:path>
              </a:pathLst>
            </a:custGeom>
            <a:solidFill>
              <a:srgbClr val="F7F5EE"/>
            </a:solidFill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0" y="-28575"/>
              <a:ext cx="4816593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</a:p>
          </p:txBody>
        </p:sp>
      </p:grpSp>
      <p:sp>
        <p:nvSpPr>
          <p:cNvPr id="3" name="Freeform 3"/>
          <p:cNvSpPr/>
          <p:nvPr/>
        </p:nvSpPr>
        <p:spPr>
          <a:xfrm rot="-5733623">
            <a:off x="-3504284" y="-2751131"/>
            <a:ext cx="4535076" cy="4675336"/>
          </a:xfrm>
          <a:custGeom>
            <a:avLst/>
            <a:gdLst/>
            <a:ahLst/>
            <a:cxnLst/>
            <a:rect l="l" t="t" r="r" b="b"/>
            <a:pathLst>
              <a:path w="4535076" h="4675336">
                <a:moveTo>
                  <a:pt x="0" y="0"/>
                </a:moveTo>
                <a:lnTo>
                  <a:pt x="4535076" y="0"/>
                </a:lnTo>
                <a:lnTo>
                  <a:pt x="4535076" y="4675336"/>
                </a:lnTo>
                <a:lnTo>
                  <a:pt x="0" y="4675336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0" y="9980362"/>
            <a:ext cx="18288000" cy="306638"/>
            <a:chOff x="0" y="0"/>
            <a:chExt cx="6512788" cy="109201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512788" cy="109201"/>
            </a:xfrm>
            <a:custGeom>
              <a:avLst/>
              <a:gdLst/>
              <a:ahLst/>
              <a:cxnLst/>
              <a:rect l="l" t="t" r="r" b="b"/>
              <a:pathLst>
                <a:path w="6512788" h="109201">
                  <a:moveTo>
                    <a:pt x="0" y="0"/>
                  </a:moveTo>
                  <a:lnTo>
                    <a:pt x="6512788" y="0"/>
                  </a:lnTo>
                  <a:lnTo>
                    <a:pt x="6512788" y="109201"/>
                  </a:lnTo>
                  <a:lnTo>
                    <a:pt x="0" y="109201"/>
                  </a:lnTo>
                  <a:close/>
                </a:path>
              </a:pathLst>
            </a:custGeom>
            <a:solidFill>
              <a:srgbClr val="966F4A">
                <a:alpha val="80000"/>
              </a:srgbClr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512788" cy="156826"/>
            </a:xfrm>
            <a:prstGeom prst="rect">
              <a:avLst/>
            </a:prstGeom>
          </p:spPr>
          <p:txBody>
            <a:bodyPr lIns="37570" tIns="37570" rIns="37570" bIns="3757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695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7" name="TextBox 2"/>
          <p:cNvSpPr txBox="1"/>
          <p:nvPr/>
        </p:nvSpPr>
        <p:spPr>
          <a:xfrm>
            <a:off x="1028700" y="619591"/>
            <a:ext cx="15753846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ts val="563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三门峡庙底沟博物的三件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“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镇馆之宝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2E3239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思源宋体-超粗体"/>
                <a:sym typeface="思源宋体-超粗体"/>
              </a:rPr>
              <a:t>”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rgbClr val="2E3239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思源宋体-超粗体"/>
              <a:sym typeface="思源宋体-超粗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7333" r="28059" b="33916"/>
          <a:stretch>
            <a:fillRect/>
          </a:stretch>
        </p:blipFill>
        <p:spPr>
          <a:xfrm>
            <a:off x="1028700" y="2342710"/>
            <a:ext cx="4869814" cy="486981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16759" y="7483375"/>
            <a:ext cx="2893695" cy="555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花瓣纹彩陶盆</a:t>
            </a:r>
            <a:endParaRPr lang="zh-CN" altLang="en-US" sz="3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20938" y="7483376"/>
            <a:ext cx="3246120" cy="64303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月牙纹彩陶罐</a:t>
            </a:r>
            <a:endParaRPr lang="zh-CN" altLang="en-US" sz="3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81292" y="7483377"/>
            <a:ext cx="3886200" cy="595728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3200" dirty="0">
                <a:solidFill>
                  <a:srgbClr val="672B3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弧线三角纹彩陶盆</a:t>
            </a:r>
            <a:endParaRPr lang="zh-CN" altLang="en-US" sz="3200" dirty="0">
              <a:solidFill>
                <a:srgbClr val="672B3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21903" t="-275" r="22637" b="18110"/>
          <a:stretch>
            <a:fillRect/>
          </a:stretch>
        </p:blipFill>
        <p:spPr>
          <a:xfrm>
            <a:off x="12389485" y="2342710"/>
            <a:ext cx="4869815" cy="48698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2342515"/>
            <a:ext cx="4746625" cy="4746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430.745905511811,&quot;left&quot;:95.91669291338583,&quot;top&quot;:291.79519685039367,&quot;width&quot;:1231.0390551181104}"/>
</p:tagLst>
</file>

<file path=ppt/tags/tag2.xml><?xml version="1.0" encoding="utf-8"?>
<p:tagLst xmlns:p="http://schemas.openxmlformats.org/presentationml/2006/main">
  <p:tag name="KSO_WM_DIAGRAM_VIRTUALLY_FRAME" val="{&quot;height&quot;:430.745905511811,&quot;left&quot;:95.91669291338583,&quot;top&quot;:291.79519685039367,&quot;width&quot;:1231.0390551181104}"/>
</p:tagLst>
</file>

<file path=ppt/tags/tag3.xml><?xml version="1.0" encoding="utf-8"?>
<p:tagLst xmlns:p="http://schemas.openxmlformats.org/presentationml/2006/main">
  <p:tag name="KSO_WM_DIAGRAM_VIRTUALLY_FRAME" val="{&quot;height&quot;:430.745905511811,&quot;left&quot;:95.91669291338583,&quot;top&quot;:291.79519685039367,&quot;width&quot;:1231.0390551181104}"/>
</p:tagLst>
</file>

<file path=ppt/tags/tag4.xml><?xml version="1.0" encoding="utf-8"?>
<p:tagLst xmlns:p="http://schemas.openxmlformats.org/presentationml/2006/main">
  <p:tag name="KSO_WM_DIAGRAM_VIRTUALLY_FRAME" val="{&quot;height&quot;:430.745905511811,&quot;left&quot;:95.91669291338583,&quot;top&quot;:291.79519685039367,&quot;width&quot;:1231.0390551181104}"/>
</p:tagLst>
</file>

<file path=ppt/tags/tag5.xml><?xml version="1.0" encoding="utf-8"?>
<p:tagLst xmlns:p="http://schemas.openxmlformats.org/presentationml/2006/main">
  <p:tag name="KSO_WM_DIAGRAM_VIRTUALLY_FRAME" val="{&quot;height&quot;:430.745905511811,&quot;left&quot;:95.91669291338583,&quot;top&quot;:291.79519685039367,&quot;width&quot;:1231.0390551181104}"/>
</p:tagLst>
</file>

<file path=ppt/tags/tag6.xml><?xml version="1.0" encoding="utf-8"?>
<p:tagLst xmlns:p="http://schemas.openxmlformats.org/presentationml/2006/main">
  <p:tag name="KSO_WM_DIAGRAM_VIRTUALLY_FRAME" val="{&quot;height&quot;:430.745905511811,&quot;left&quot;:95.91669291338583,&quot;top&quot;:291.79519685039367,&quot;width&quot;:1231.0390551181104}"/>
</p:tagLst>
</file>

<file path=ppt/tags/tag7.xml><?xml version="1.0" encoding="utf-8"?>
<p:tagLst xmlns:p="http://schemas.openxmlformats.org/presentationml/2006/main">
  <p:tag name="KSO_WM_DIAGRAM_VIRTUALLY_FRAME" val="{&quot;height&quot;:430.745905511811,&quot;left&quot;:95.91669291338583,&quot;top&quot;:291.79519685039367,&quot;width&quot;:1231.0390551181104}"/>
</p:tagLst>
</file>

<file path=ppt/tags/tag8.xml><?xml version="1.0" encoding="utf-8"?>
<p:tagLst xmlns:p="http://schemas.openxmlformats.org/presentationml/2006/main">
  <p:tag name="KSO_WM_DIAGRAM_VIRTUALLY_FRAME" val="{&quot;height&quot;:430.745905511811,&quot;left&quot;:95.91669291338583,&quot;top&quot;:291.79519685039367,&quot;width&quot;:1231.0390551181104}"/>
</p:tagLst>
</file>

<file path=ppt/tags/tag9.xml><?xml version="1.0" encoding="utf-8"?>
<p:tagLst xmlns:p="http://schemas.openxmlformats.org/presentationml/2006/main">
  <p:tag name="KSO_WM_DIAGRAM_VIRTUALLY_FRAME" val="{&quot;height&quot;:430.745905511811,&quot;left&quot;:95.91669291338583,&quot;top&quot;:291.79519685039367,&quot;width&quot;:1231.0390551181104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1322</Words>
  <Application>WPS 演示</Application>
  <PresentationFormat>自定义</PresentationFormat>
  <Paragraphs>126</Paragraphs>
  <Slides>21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华文中宋</vt:lpstr>
      <vt:lpstr>思源宋体 Semi-Bold</vt:lpstr>
      <vt:lpstr>华文行楷</vt:lpstr>
      <vt:lpstr>思源宋体 Heavy</vt:lpstr>
      <vt:lpstr>楷体</vt:lpstr>
      <vt:lpstr>方正小标宋简体</vt:lpstr>
      <vt:lpstr>方正姚体</vt:lpstr>
      <vt:lpstr>思源宋体-超粗体</vt:lpstr>
      <vt:lpstr>隶书</vt:lpstr>
      <vt:lpstr>Calibri</vt:lpstr>
      <vt:lpstr>等线</vt:lpstr>
      <vt:lpstr>字由点字小隶书</vt:lpstr>
      <vt:lpstr>微软雅黑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第一课 宅兹中国</dc:title>
  <dc:creator>耳博</dc:creator>
  <cp:lastModifiedBy>王彬</cp:lastModifiedBy>
  <cp:revision>46</cp:revision>
  <dcterms:created xsi:type="dcterms:W3CDTF">2025-09-18T07:01:00Z</dcterms:created>
  <dcterms:modified xsi:type="dcterms:W3CDTF">2025-09-19T11:58:58Z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3C1EE041322949CD8738A27B19CBF539_13</vt:lpwstr>
  </property>
  <property fmtid="{D5CDD505-2E9C-101B-9397-08002B2CF9AE}" pid="3" name="KSOProductBuildVer">
    <vt:lpwstr>2052-12.1.0.22529</vt:lpwstr>
  </property>
</Properties>
</file>